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92" r:id="rId8"/>
    <p:sldId id="262" r:id="rId9"/>
    <p:sldId id="293" r:id="rId10"/>
    <p:sldId id="263" r:id="rId11"/>
    <p:sldId id="264" r:id="rId12"/>
    <p:sldId id="265" r:id="rId13"/>
    <p:sldId id="266" r:id="rId14"/>
    <p:sldId id="294" r:id="rId15"/>
    <p:sldId id="268" r:id="rId16"/>
    <p:sldId id="295" r:id="rId17"/>
    <p:sldId id="296" r:id="rId18"/>
    <p:sldId id="297" r:id="rId19"/>
    <p:sldId id="298" r:id="rId20"/>
    <p:sldId id="299" r:id="rId21"/>
    <p:sldId id="300" r:id="rId22"/>
    <p:sldId id="303" r:id="rId23"/>
    <p:sldId id="304" r:id="rId24"/>
    <p:sldId id="301" r:id="rId25"/>
    <p:sldId id="302" r:id="rId26"/>
    <p:sldId id="290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a Annicelli" initials="MA" lastIdx="1" clrIdx="0">
    <p:extLst>
      <p:ext uri="{19B8F6BF-5375-455C-9EA6-DF929625EA0E}">
        <p15:presenceInfo xmlns:p15="http://schemas.microsoft.com/office/powerpoint/2012/main" userId="74c608e76f2aed2c" providerId="Windows Live"/>
      </p:ext>
    </p:extLst>
  </p:cmAuthor>
  <p:cmAuthor id="2" name="Marcella Piacentino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720"/>
    <a:srgbClr val="4A7EBB"/>
    <a:srgbClr val="162230"/>
    <a:srgbClr val="7F7F7F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148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27/10/2023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27/10/2023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6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5641" y="1040738"/>
            <a:ext cx="91482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3200" dirty="0">
                <a:solidFill>
                  <a:srgbClr val="971720"/>
                </a:solidFill>
                <a:latin typeface="Daytona" panose="020B0604030500040204" pitchFamily="34" charset="0"/>
                <a:cs typeface="Century Gothic"/>
              </a:rPr>
              <a:t>ROBOTICS LAB PROJECT</a:t>
            </a:r>
          </a:p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400" dirty="0">
                <a:solidFill>
                  <a:srgbClr val="971720"/>
                </a:solidFill>
                <a:latin typeface="Daytona" panose="020B0604030500040204" pitchFamily="34" charset="0"/>
                <a:cs typeface="Century Gothic"/>
              </a:rPr>
              <a:t>Multi-Robot System </a:t>
            </a:r>
          </a:p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400" dirty="0">
                <a:solidFill>
                  <a:srgbClr val="971720"/>
                </a:solidFill>
                <a:latin typeface="Daytona" panose="020B0604030500040204" pitchFamily="34" charset="0"/>
                <a:cs typeface="Century Gothic"/>
              </a:rPr>
              <a:t>with Turtlebot3_burger and </a:t>
            </a:r>
            <a:r>
              <a:rPr lang="it-IT" sz="2400" dirty="0" err="1">
                <a:solidFill>
                  <a:srgbClr val="971720"/>
                </a:solidFill>
                <a:latin typeface="Daytona" panose="020B0604030500040204" pitchFamily="34" charset="0"/>
                <a:cs typeface="Century Gothic"/>
              </a:rPr>
              <a:t>Kuka_iiwa</a:t>
            </a:r>
            <a:endParaRPr lang="it-IT" sz="2000" dirty="0">
              <a:latin typeface="Daytona" panose="020B0604030500040204" pitchFamily="34" charset="0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7DB026-4AEB-B8D1-C479-0BC3A5CF7211}"/>
              </a:ext>
            </a:extLst>
          </p:cNvPr>
          <p:cNvSpPr txBox="1"/>
          <p:nvPr/>
        </p:nvSpPr>
        <p:spPr>
          <a:xfrm>
            <a:off x="2283516" y="2880250"/>
            <a:ext cx="457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800" dirty="0">
                <a:latin typeface="Daytona" panose="020B0604030500040204" pitchFamily="34" charset="0"/>
                <a:cs typeface="Century Gothic"/>
              </a:rPr>
              <a:t>Miryam Pirozzi P38000063</a:t>
            </a:r>
          </a:p>
        </p:txBody>
      </p:sp>
      <p:pic>
        <p:nvPicPr>
          <p:cNvPr id="3" name="Immagine 2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4F95CCE9-6458-185E-89D4-D60314FAA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255" y="3471672"/>
            <a:ext cx="4285489" cy="30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7A84D6-F91F-E9E9-1446-DFDAC693397C}"/>
              </a:ext>
            </a:extLst>
          </p:cNvPr>
          <p:cNvSpPr txBox="1"/>
          <p:nvPr/>
        </p:nvSpPr>
        <p:spPr>
          <a:xfrm>
            <a:off x="368423" y="1121383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Sensors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(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kuka_iiwa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)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61BB2EB-94DA-2E70-BD55-A566D66AF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47" y="2644711"/>
            <a:ext cx="6543675" cy="2409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6EB75C63-1589-068E-095B-B79F22C2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7" y="1880241"/>
            <a:ext cx="3714750" cy="542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3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A1D029-8CB3-DBDD-E744-02E98F47FA09}"/>
              </a:ext>
            </a:extLst>
          </p:cNvPr>
          <p:cNvSpPr txBox="1"/>
          <p:nvPr/>
        </p:nvSpPr>
        <p:spPr>
          <a:xfrm>
            <a:off x="467139" y="1015835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Offline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map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DBB31B-E6D6-4FC7-2F1C-C1E7DAC6A76A}"/>
              </a:ext>
            </a:extLst>
          </p:cNvPr>
          <p:cNvSpPr txBox="1"/>
          <p:nvPr/>
        </p:nvSpPr>
        <p:spPr>
          <a:xfrm>
            <a:off x="467139" y="1562249"/>
            <a:ext cx="8179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Once the </a:t>
            </a:r>
            <a:r>
              <a:rPr lang="it-IT" sz="1400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equipped</a:t>
            </a:r>
            <a:r>
              <a:rPr lang="it-IT" sz="1400" dirty="0">
                <a:latin typeface="Daytona" panose="020B0604030500040204" pitchFamily="34" charset="0"/>
              </a:rPr>
              <a:t> with </a:t>
            </a:r>
            <a:r>
              <a:rPr lang="it-IT" sz="1400" dirty="0" err="1">
                <a:latin typeface="Daytona" panose="020B0604030500040204" pitchFamily="34" charset="0"/>
              </a:rPr>
              <a:t>its</a:t>
            </a:r>
            <a:r>
              <a:rPr lang="it-IT" sz="1400" dirty="0">
                <a:latin typeface="Daytona" panose="020B0604030500040204" pitchFamily="34" charset="0"/>
              </a:rPr>
              <a:t> lidar </a:t>
            </a:r>
            <a:r>
              <a:rPr lang="it-IT" sz="1400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, it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implement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>
                <a:latin typeface="Daytona" panose="020B0604030500040204" pitchFamily="34" charset="0"/>
              </a:rPr>
              <a:t>SLAM with </a:t>
            </a:r>
            <a:r>
              <a:rPr lang="it-IT" sz="1400" b="1" dirty="0" err="1">
                <a:latin typeface="Daytona" panose="020B0604030500040204" pitchFamily="34" charset="0"/>
              </a:rPr>
              <a:t>Gmapping</a:t>
            </a:r>
            <a:r>
              <a:rPr lang="it-IT" sz="1400" b="1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create the </a:t>
            </a:r>
            <a:r>
              <a:rPr lang="it-IT" sz="1400" dirty="0" err="1">
                <a:latin typeface="Daytona" panose="020B0604030500040204" pitchFamily="34" charset="0"/>
              </a:rPr>
              <a:t>environment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. The robot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moved</a:t>
            </a:r>
            <a:r>
              <a:rPr lang="it-IT" sz="1400" dirty="0">
                <a:latin typeface="Daytona" panose="020B0604030500040204" pitchFamily="34" charset="0"/>
              </a:rPr>
              <a:t> thanks to the </a:t>
            </a:r>
            <a:r>
              <a:rPr lang="it-IT" sz="1400" b="1" dirty="0">
                <a:latin typeface="Daytona" panose="020B0604030500040204" pitchFamily="34" charset="0"/>
              </a:rPr>
              <a:t>«</a:t>
            </a:r>
            <a:r>
              <a:rPr lang="it-IT" sz="1400" b="1" dirty="0" err="1">
                <a:latin typeface="Daytona" panose="020B0604030500040204" pitchFamily="34" charset="0"/>
              </a:rPr>
              <a:t>key_teleop</a:t>
            </a:r>
            <a:r>
              <a:rPr lang="it-IT" sz="1400" b="1" dirty="0">
                <a:latin typeface="Daytona" panose="020B0604030500040204" pitchFamily="34" charset="0"/>
              </a:rPr>
              <a:t>» </a:t>
            </a:r>
            <a:r>
              <a:rPr lang="it-IT" sz="1400" dirty="0">
                <a:latin typeface="Daytona" panose="020B0604030500040204" pitchFamily="34" charset="0"/>
              </a:rPr>
              <a:t>package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provided</a:t>
            </a:r>
            <a:r>
              <a:rPr lang="it-IT" sz="1400" dirty="0">
                <a:latin typeface="Daytona" panose="020B0604030500040204" pitchFamily="34" charset="0"/>
              </a:rPr>
              <a:t> with </a:t>
            </a:r>
            <a:r>
              <a:rPr lang="it-IT" sz="1400" dirty="0" err="1">
                <a:latin typeface="Daytona" panose="020B0604030500040204" pitchFamily="34" charset="0"/>
              </a:rPr>
              <a:t>during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course</a:t>
            </a:r>
            <a:r>
              <a:rPr lang="it-IT" sz="1400" dirty="0">
                <a:latin typeface="Daytona" panose="020B0604030500040204" pitchFamily="34" charset="0"/>
              </a:rPr>
              <a:t> (by </a:t>
            </a:r>
            <a:r>
              <a:rPr lang="it-IT" sz="1400" dirty="0" err="1">
                <a:latin typeface="Daytona" panose="020B0604030500040204" pitchFamily="34" charset="0"/>
              </a:rPr>
              <a:t>suitably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changing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namespace</a:t>
            </a:r>
            <a:r>
              <a:rPr lang="it-IT" sz="1400" dirty="0">
                <a:latin typeface="Daytona" panose="020B0604030500040204" pitchFamily="34" charset="0"/>
              </a:rPr>
              <a:t> of the </a:t>
            </a:r>
            <a:r>
              <a:rPr lang="it-IT" sz="1400" dirty="0" err="1">
                <a:latin typeface="Daytona" panose="020B0604030500040204" pitchFamily="34" charset="0"/>
              </a:rPr>
              <a:t>topic</a:t>
            </a:r>
            <a:r>
              <a:rPr lang="it-IT" sz="1400" dirty="0">
                <a:latin typeface="Daytona" panose="020B0604030500040204" pitchFamily="34" charset="0"/>
              </a:rPr>
              <a:t> on </a:t>
            </a:r>
            <a:r>
              <a:rPr lang="it-IT" sz="1400" dirty="0" err="1">
                <a:latin typeface="Daytona" panose="020B0604030500040204" pitchFamily="34" charset="0"/>
              </a:rPr>
              <a:t>which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velocity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command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given</a:t>
            </a:r>
            <a:r>
              <a:rPr lang="it-IT" sz="1400" dirty="0">
                <a:latin typeface="Daytona" panose="020B0604030500040204" pitchFamily="34" charset="0"/>
              </a:rPr>
              <a:t>).</a:t>
            </a: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r>
              <a:rPr lang="it-IT" sz="14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22AFA872-D6D5-5D4C-3B80-90476D7D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1" y="2701030"/>
            <a:ext cx="7029069" cy="27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AABB16-CBBF-EDDA-3C44-DA678B3E6C09}"/>
              </a:ext>
            </a:extLst>
          </p:cNvPr>
          <p:cNvSpPr txBox="1"/>
          <p:nvPr/>
        </p:nvSpPr>
        <p:spPr>
          <a:xfrm>
            <a:off x="368421" y="1022960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Offline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map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0B832BE-0B77-DD25-EE1F-CA9E84C56B6A}"/>
              </a:ext>
            </a:extLst>
          </p:cNvPr>
          <p:cNvSpPr txBox="1"/>
          <p:nvPr/>
        </p:nvSpPr>
        <p:spPr>
          <a:xfrm>
            <a:off x="368423" y="1402664"/>
            <a:ext cx="830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After </a:t>
            </a:r>
            <a:r>
              <a:rPr lang="it-IT" sz="1400" dirty="0" err="1">
                <a:latin typeface="Daytona" panose="020B0604030500040204" pitchFamily="34" charset="0"/>
              </a:rPr>
              <a:t>having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navigated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entire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environment</a:t>
            </a:r>
            <a:r>
              <a:rPr lang="it-IT" sz="1400" dirty="0">
                <a:latin typeface="Daytona" panose="020B0604030500040204" pitchFamily="34" charset="0"/>
              </a:rPr>
              <a:t>,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saved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using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-server package, and </a:t>
            </a:r>
            <a:r>
              <a:rPr lang="it-IT" sz="1400" dirty="0" err="1">
                <a:latin typeface="Daytona" panose="020B0604030500040204" pitchFamily="34" charset="0"/>
              </a:rPr>
              <a:t>uploaded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within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file.</a:t>
            </a:r>
          </a:p>
        </p:txBody>
      </p:sp>
      <p:pic>
        <p:nvPicPr>
          <p:cNvPr id="4" name="Immagine 3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E0BC38FF-65FC-863C-0BA5-D2ADCE5B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965231"/>
            <a:ext cx="7380004" cy="1029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schermata, diagramma, testo, Software multimediale&#10;&#10;Descrizione generata automaticamente">
            <a:extLst>
              <a:ext uri="{FF2B5EF4-FFF2-40B4-BE49-F238E27FC236}">
                <a16:creationId xmlns:a16="http://schemas.microsoft.com/office/drawing/2014/main" id="{6780F0E5-0752-EE3A-975F-36474E9D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3220569"/>
            <a:ext cx="3612974" cy="3423095"/>
          </a:xfrm>
          <a:prstGeom prst="rect">
            <a:avLst/>
          </a:prstGeom>
        </p:spPr>
      </p:pic>
      <p:pic>
        <p:nvPicPr>
          <p:cNvPr id="16" name="Immagine 15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32582E84-5082-8574-1A7D-8B5BC7C3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641" y="4250436"/>
            <a:ext cx="3967353" cy="10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FC4E0E-CE5C-5D3C-81BA-ECB43E43C4D0}"/>
              </a:ext>
            </a:extLst>
          </p:cNvPr>
          <p:cNvSpPr txBox="1"/>
          <p:nvPr/>
        </p:nvSpPr>
        <p:spPr>
          <a:xfrm>
            <a:off x="368423" y="936000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Marker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Detection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with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ArUco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91DA86-8902-5AD3-C9A6-FDFCD0D68CB4}"/>
              </a:ext>
            </a:extLst>
          </p:cNvPr>
          <p:cNvSpPr txBox="1"/>
          <p:nvPr/>
        </p:nvSpPr>
        <p:spPr>
          <a:xfrm>
            <a:off x="368423" y="1402664"/>
            <a:ext cx="8245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Markers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generated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through</a:t>
            </a:r>
            <a:r>
              <a:rPr lang="it-IT" sz="1400" dirty="0">
                <a:latin typeface="Daytona" panose="020B0604030500040204" pitchFamily="34" charset="0"/>
              </a:rPr>
              <a:t> the «</a:t>
            </a:r>
            <a:r>
              <a:rPr lang="it-IT" sz="1400" dirty="0" err="1">
                <a:latin typeface="Daytona" panose="020B0604030500040204" pitchFamily="34" charset="0"/>
              </a:rPr>
              <a:t>gazebo_fiducial_generator</a:t>
            </a:r>
            <a:r>
              <a:rPr lang="it-IT" sz="1400" dirty="0">
                <a:latin typeface="Daytona" panose="020B0604030500040204" pitchFamily="34" charset="0"/>
              </a:rPr>
              <a:t>» package </a:t>
            </a:r>
            <a:r>
              <a:rPr lang="it-IT" sz="1400" dirty="0" err="1">
                <a:latin typeface="Daytona" panose="020B0604030500040204" pitchFamily="34" charset="0"/>
              </a:rPr>
              <a:t>found</a:t>
            </a:r>
            <a:r>
              <a:rPr lang="it-IT" sz="1400" dirty="0">
                <a:latin typeface="Daytona" panose="020B0604030500040204" pitchFamily="34" charset="0"/>
              </a:rPr>
              <a:t> on GitHub and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later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added</a:t>
            </a:r>
            <a:r>
              <a:rPr lang="it-IT" sz="1400" dirty="0">
                <a:latin typeface="Daytona" panose="020B0604030500040204" pitchFamily="34" charset="0"/>
              </a:rPr>
              <a:t> to the world file </a:t>
            </a:r>
            <a:r>
              <a:rPr lang="it-IT" sz="1400" dirty="0" err="1">
                <a:latin typeface="Daytona" panose="020B0604030500040204" pitchFamily="34" charset="0"/>
              </a:rPr>
              <a:t>as</a:t>
            </a:r>
            <a:r>
              <a:rPr lang="it-IT" sz="1400" dirty="0">
                <a:latin typeface="Daytona" panose="020B0604030500040204" pitchFamily="34" charset="0"/>
              </a:rPr>
              <a:t> follows:</a:t>
            </a: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pPr algn="just"/>
            <a:r>
              <a:rPr lang="it-IT" sz="1400" dirty="0" err="1">
                <a:latin typeface="Daytona" panose="020B0604030500040204" pitchFamily="34" charset="0"/>
              </a:rPr>
              <a:t>Where</a:t>
            </a:r>
            <a:r>
              <a:rPr lang="it-IT" sz="1400" dirty="0">
                <a:latin typeface="Daytona" panose="020B0604030500040204" pitchFamily="34" charset="0"/>
              </a:rPr>
              <a:t> «marker0»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a sub-folder </a:t>
            </a:r>
            <a:r>
              <a:rPr lang="it-IT" sz="1400" dirty="0" err="1">
                <a:latin typeface="Daytona" panose="020B0604030500040204" pitchFamily="34" charset="0"/>
              </a:rPr>
              <a:t>included</a:t>
            </a:r>
            <a:r>
              <a:rPr lang="it-IT" sz="1400" dirty="0">
                <a:latin typeface="Daytona" panose="020B0604030500040204" pitchFamily="34" charset="0"/>
              </a:rPr>
              <a:t> in the «models» folder of </a:t>
            </a:r>
            <a:r>
              <a:rPr lang="it-IT" sz="1400" dirty="0" err="1">
                <a:latin typeface="Daytona" panose="020B0604030500040204" pitchFamily="34" charset="0"/>
              </a:rPr>
              <a:t>my</a:t>
            </a:r>
            <a:r>
              <a:rPr lang="it-IT" sz="1400" dirty="0">
                <a:latin typeface="Daytona" panose="020B0604030500040204" pitchFamily="34" charset="0"/>
              </a:rPr>
              <a:t> package, and </a:t>
            </a:r>
            <a:r>
              <a:rPr lang="it-IT" sz="1400" dirty="0" err="1">
                <a:latin typeface="Daytona" panose="020B0604030500040204" pitchFamily="34" charset="0"/>
              </a:rPr>
              <a:t>contains</a:t>
            </a:r>
            <a:r>
              <a:rPr lang="it-IT" sz="1400" dirty="0">
                <a:latin typeface="Daytona" panose="020B0604030500040204" pitchFamily="34" charset="0"/>
              </a:rPr>
              <a:t> the following </a:t>
            </a:r>
            <a:r>
              <a:rPr lang="it-IT" sz="1400" dirty="0" err="1">
                <a:latin typeface="Daytona" panose="020B0604030500040204" pitchFamily="34" charset="0"/>
              </a:rPr>
              <a:t>elements</a:t>
            </a:r>
            <a:r>
              <a:rPr lang="it-IT" sz="1400" dirty="0">
                <a:latin typeface="Daytona" panose="020B0604030500040204" pitchFamily="34" charset="0"/>
              </a:rPr>
              <a:t>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8663D71-8C67-4414-F9AE-E4A2BB78C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2" b="29795"/>
          <a:stretch/>
        </p:blipFill>
        <p:spPr>
          <a:xfrm>
            <a:off x="2212845" y="3471245"/>
            <a:ext cx="3875519" cy="809940"/>
          </a:xfrm>
          <a:prstGeom prst="rect">
            <a:avLst/>
          </a:prstGeom>
        </p:spPr>
      </p:pic>
      <p:pic>
        <p:nvPicPr>
          <p:cNvPr id="5" name="Immagine 4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349AAFA4-3E51-9001-23C8-C4C21BD30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1" y="1983286"/>
            <a:ext cx="4124326" cy="82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090D06-1E9A-D52E-DBC1-442F61BDB7AC}"/>
              </a:ext>
            </a:extLst>
          </p:cNvPr>
          <p:cNvSpPr txBox="1"/>
          <p:nvPr/>
        </p:nvSpPr>
        <p:spPr>
          <a:xfrm>
            <a:off x="368423" y="4768560"/>
            <a:ext cx="8117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Daytona" panose="020B0604030500040204" pitchFamily="34" charset="0"/>
              </a:rPr>
              <a:t>Whose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corresponding</a:t>
            </a:r>
            <a:r>
              <a:rPr lang="it-IT" sz="1400" dirty="0">
                <a:latin typeface="Daytona" panose="020B0604030500040204" pitchFamily="34" charset="0"/>
              </a:rPr>
              <a:t> .png image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the following one: </a:t>
            </a:r>
          </a:p>
        </p:txBody>
      </p:sp>
      <p:pic>
        <p:nvPicPr>
          <p:cNvPr id="10" name="Immagine 9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68696546-C604-4616-B798-2B103116E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683" y="4414294"/>
            <a:ext cx="1325689" cy="120012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5C5557-D584-BDD2-AA29-3A43A1A7BF3D}"/>
              </a:ext>
            </a:extLst>
          </p:cNvPr>
          <p:cNvSpPr txBox="1"/>
          <p:nvPr/>
        </p:nvSpPr>
        <p:spPr>
          <a:xfrm>
            <a:off x="368423" y="5840181"/>
            <a:ext cx="824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Three markers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on the </a:t>
            </a:r>
            <a:r>
              <a:rPr lang="it-IT" sz="1400" dirty="0" err="1">
                <a:latin typeface="Daytona" panose="020B0604030500040204" pitchFamily="34" charset="0"/>
              </a:rPr>
              <a:t>walls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three</a:t>
            </a:r>
            <a:r>
              <a:rPr lang="it-IT" sz="1400" dirty="0">
                <a:latin typeface="Daytona" panose="020B0604030500040204" pitchFamily="34" charset="0"/>
              </a:rPr>
              <a:t> rooms, </a:t>
            </a:r>
            <a:r>
              <a:rPr lang="it-IT" sz="1400" dirty="0" err="1">
                <a:latin typeface="Daytona" panose="020B0604030500040204" pitchFamily="34" charset="0"/>
              </a:rPr>
              <a:t>while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fourth</a:t>
            </a:r>
            <a:r>
              <a:rPr lang="it-IT" sz="1400" dirty="0">
                <a:latin typeface="Daytona" panose="020B0604030500040204" pitchFamily="34" charset="0"/>
              </a:rPr>
              <a:t> one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on the </a:t>
            </a:r>
            <a:r>
              <a:rPr lang="it-IT" sz="1400" dirty="0" err="1">
                <a:latin typeface="Daytona" panose="020B0604030500040204" pitchFamily="34" charset="0"/>
              </a:rPr>
              <a:t>floor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near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98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FC4E0E-CE5C-5D3C-81BA-ECB43E43C4D0}"/>
              </a:ext>
            </a:extLst>
          </p:cNvPr>
          <p:cNvSpPr txBox="1"/>
          <p:nvPr/>
        </p:nvSpPr>
        <p:spPr>
          <a:xfrm>
            <a:off x="368423" y="100255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Navigation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stack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ArUco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launch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files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457F8D-67DA-ECDF-9033-BE05AF358815}"/>
              </a:ext>
            </a:extLst>
          </p:cNvPr>
          <p:cNvSpPr txBox="1"/>
          <p:nvPr/>
        </p:nvSpPr>
        <p:spPr>
          <a:xfrm>
            <a:off x="368423" y="1510748"/>
            <a:ext cx="8288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For the </a:t>
            </a:r>
            <a:r>
              <a:rPr lang="it-IT" sz="1400" dirty="0" err="1">
                <a:latin typeface="Daytona" panose="020B0604030500040204" pitchFamily="34" charset="0"/>
              </a:rPr>
              <a:t>purpose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project, the </a:t>
            </a:r>
            <a:r>
              <a:rPr lang="it-IT" sz="1400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 must be </a:t>
            </a:r>
            <a:r>
              <a:rPr lang="it-IT" sz="1400" dirty="0" err="1">
                <a:latin typeface="Daytona" panose="020B0604030500040204" pitchFamily="34" charset="0"/>
              </a:rPr>
              <a:t>able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b="1" dirty="0">
                <a:latin typeface="Daytona" panose="020B0604030500040204" pitchFamily="34" charset="0"/>
              </a:rPr>
              <a:t>navigate</a:t>
            </a:r>
            <a:r>
              <a:rPr lang="it-IT" sz="1400" dirty="0">
                <a:latin typeface="Daytona" panose="020B0604030500040204" pitchFamily="34" charset="0"/>
              </a:rPr>
              <a:t> a </a:t>
            </a:r>
            <a:r>
              <a:rPr lang="it-IT" sz="1400" dirty="0" err="1">
                <a:latin typeface="Daytona" panose="020B0604030500040204" pitchFamily="34" charset="0"/>
              </a:rPr>
              <a:t>known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environment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therefore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 err="1">
                <a:latin typeface="Daytona" panose="020B0604030500040204" pitchFamily="34" charset="0"/>
              </a:rPr>
              <a:t>navigation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stack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 in the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 «</a:t>
            </a:r>
            <a:r>
              <a:rPr lang="it-IT" sz="1400" dirty="0" err="1">
                <a:latin typeface="Daytona" panose="020B0604030500040204" pitchFamily="34" charset="0"/>
              </a:rPr>
              <a:t>spawn_robots_and_world</a:t>
            </a:r>
            <a:r>
              <a:rPr lang="it-IT" sz="1400" dirty="0">
                <a:latin typeface="Daytona" panose="020B0604030500040204" pitchFamily="34" charset="0"/>
              </a:rPr>
              <a:t>» </a:t>
            </a:r>
            <a:r>
              <a:rPr lang="it-IT" sz="1400" dirty="0" err="1">
                <a:latin typeface="Daytona" panose="020B0604030500040204" pitchFamily="34" charset="0"/>
              </a:rPr>
              <a:t>as</a:t>
            </a:r>
            <a:r>
              <a:rPr lang="it-IT" sz="1400" dirty="0">
                <a:latin typeface="Daytona" panose="020B0604030500040204" pitchFamily="34" charset="0"/>
              </a:rPr>
              <a:t> follows: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387264-5A9D-652C-9E9D-3E127EC4ACDC}"/>
              </a:ext>
            </a:extLst>
          </p:cNvPr>
          <p:cNvSpPr txBox="1"/>
          <p:nvPr/>
        </p:nvSpPr>
        <p:spPr>
          <a:xfrm>
            <a:off x="411095" y="3908457"/>
            <a:ext cx="7841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b="1" dirty="0">
                <a:latin typeface="Daytona" panose="020B0604030500040204" pitchFamily="34" charset="0"/>
              </a:rPr>
              <a:t>«</a:t>
            </a:r>
            <a:r>
              <a:rPr lang="it-IT" sz="1400" b="1" dirty="0" err="1">
                <a:latin typeface="Daytona" panose="020B0604030500040204" pitchFamily="34" charset="0"/>
              </a:rPr>
              <a:t>all_aruco.launch</a:t>
            </a:r>
            <a:r>
              <a:rPr lang="it-IT" sz="1400" b="1" dirty="0">
                <a:latin typeface="Daytona" panose="020B0604030500040204" pitchFamily="34" charset="0"/>
              </a:rPr>
              <a:t>» </a:t>
            </a:r>
            <a:r>
              <a:rPr lang="it-IT" sz="1400" dirty="0">
                <a:latin typeface="Daytona" panose="020B0604030500040204" pitchFamily="34" charset="0"/>
              </a:rPr>
              <a:t>from the «</a:t>
            </a:r>
            <a:r>
              <a:rPr lang="it-IT" sz="1400" dirty="0" err="1">
                <a:latin typeface="Daytona" panose="020B0604030500040204" pitchFamily="34" charset="0"/>
              </a:rPr>
              <a:t>aruco_ros</a:t>
            </a:r>
            <a:r>
              <a:rPr lang="it-IT" sz="1400" dirty="0">
                <a:latin typeface="Daytona" panose="020B0604030500040204" pitchFamily="34" charset="0"/>
              </a:rPr>
              <a:t>» package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delegated</a:t>
            </a:r>
            <a:r>
              <a:rPr lang="it-IT" sz="1400" dirty="0">
                <a:latin typeface="Daytona" panose="020B0604030500040204" pitchFamily="34" charset="0"/>
              </a:rPr>
              <a:t> to the marker </a:t>
            </a:r>
            <a:r>
              <a:rPr lang="it-IT" sz="1400" dirty="0" err="1">
                <a:latin typeface="Daytona" panose="020B0604030500040204" pitchFamily="34" charset="0"/>
              </a:rPr>
              <a:t>detection</a:t>
            </a:r>
            <a:r>
              <a:rPr lang="it-IT" sz="1400" dirty="0">
                <a:latin typeface="Daytona" panose="020B0604030500040204" pitchFamily="34" charset="0"/>
              </a:rPr>
              <a:t> part, </a:t>
            </a:r>
            <a:r>
              <a:rPr lang="it-IT" sz="1400" dirty="0" err="1">
                <a:latin typeface="Daytona" panose="020B0604030500040204" pitchFamily="34" charset="0"/>
              </a:rPr>
              <a:t>both</a:t>
            </a:r>
            <a:r>
              <a:rPr lang="it-IT" sz="1400" dirty="0">
                <a:latin typeface="Daytona" panose="020B0604030500040204" pitchFamily="34" charset="0"/>
              </a:rPr>
              <a:t> for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and the </a:t>
            </a:r>
            <a:r>
              <a:rPr lang="it-IT" sz="1400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  <p:pic>
        <p:nvPicPr>
          <p:cNvPr id="8" name="Immagine 7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20D5BFF-F0E1-50B7-6427-BAF2CFBA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8" y="2418380"/>
            <a:ext cx="51435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C7020D3E-0A20-0F0C-1030-B3CFF5022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9" y="4732889"/>
            <a:ext cx="7734300" cy="1228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63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1" y="928641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Move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Search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6304A7-2009-2B4E-E766-7B6A89DAB080}"/>
              </a:ext>
            </a:extLst>
          </p:cNvPr>
          <p:cNvSpPr txBox="1"/>
          <p:nvPr/>
        </p:nvSpPr>
        <p:spPr>
          <a:xfrm>
            <a:off x="368422" y="1373519"/>
            <a:ext cx="840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b="1" dirty="0">
                <a:latin typeface="Daytona" panose="020B0604030500040204" pitchFamily="34" charset="0"/>
              </a:rPr>
              <a:t>«move_and_search.cpp»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deals with the </a:t>
            </a:r>
            <a:r>
              <a:rPr lang="it-IT" sz="1400" dirty="0" err="1">
                <a:latin typeface="Daytona" panose="020B0604030500040204" pitchFamily="34" charset="0"/>
              </a:rPr>
              <a:t>turtlebot’s</a:t>
            </a:r>
            <a:r>
              <a:rPr lang="it-IT" sz="1400" dirty="0">
                <a:latin typeface="Daytona" panose="020B0604030500040204" pitchFamily="34" charset="0"/>
              </a:rPr>
              <a:t> task, and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in the </a:t>
            </a:r>
            <a:r>
              <a:rPr lang="it-IT" sz="1400" dirty="0" err="1">
                <a:latin typeface="Daytona" panose="020B0604030500040204" pitchFamily="34" charset="0"/>
              </a:rPr>
              <a:t>src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forlder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my</a:t>
            </a:r>
            <a:r>
              <a:rPr lang="it-IT" sz="1400" dirty="0">
                <a:latin typeface="Daytona" panose="020B0604030500040204" pitchFamily="34" charset="0"/>
              </a:rPr>
              <a:t> package.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73DBE6-6C57-E09E-9AC7-5927CE86920A}"/>
              </a:ext>
            </a:extLst>
          </p:cNvPr>
          <p:cNvSpPr txBox="1"/>
          <p:nvPr/>
        </p:nvSpPr>
        <p:spPr>
          <a:xfrm>
            <a:off x="368422" y="2114312"/>
            <a:ext cx="87265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Daytona" panose="020B0604030500040204" pitchFamily="34" charset="0"/>
              </a:rPr>
              <a:t>STEP 1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Let</a:t>
            </a:r>
            <a:r>
              <a:rPr lang="it-IT" sz="1400" dirty="0">
                <a:latin typeface="Daytona" panose="020B0604030500040204" pitchFamily="34" charset="0"/>
              </a:rPr>
              <a:t> the user </a:t>
            </a:r>
            <a:r>
              <a:rPr lang="it-IT" sz="1400" dirty="0" err="1">
                <a:latin typeface="Daytona" panose="020B0604030500040204" pitchFamily="34" charset="0"/>
              </a:rPr>
              <a:t>choose</a:t>
            </a:r>
            <a:r>
              <a:rPr lang="it-IT" sz="1400" dirty="0">
                <a:latin typeface="Daytona" panose="020B0604030500040204" pitchFamily="34" charset="0"/>
              </a:rPr>
              <a:t> the item to </a:t>
            </a:r>
            <a:r>
              <a:rPr lang="it-IT" sz="1400" dirty="0" err="1">
                <a:latin typeface="Daytona" panose="020B0604030500040204" pitchFamily="34" charset="0"/>
              </a:rPr>
              <a:t>pick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2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Move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three</a:t>
            </a:r>
            <a:r>
              <a:rPr lang="it-IT" sz="1400" dirty="0">
                <a:latin typeface="Daytona" panose="020B0604030500040204" pitchFamily="34" charset="0"/>
              </a:rPr>
              <a:t> rooms.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3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Search</a:t>
            </a:r>
            <a:r>
              <a:rPr lang="it-IT" sz="1400" dirty="0">
                <a:latin typeface="Daytona" panose="020B0604030500040204" pitchFamily="34" charset="0"/>
              </a:rPr>
              <a:t> for the </a:t>
            </a:r>
            <a:r>
              <a:rPr lang="it-IT" sz="1400" dirty="0" err="1">
                <a:latin typeface="Daytona" panose="020B0604030500040204" pitchFamily="34" charset="0"/>
              </a:rPr>
              <a:t>desired</a:t>
            </a:r>
            <a:r>
              <a:rPr lang="it-IT" sz="1400" dirty="0">
                <a:latin typeface="Daytona" panose="020B0604030500040204" pitchFamily="34" charset="0"/>
              </a:rPr>
              <a:t> item. </a:t>
            </a:r>
            <a:endParaRPr lang="it-IT" sz="1400" b="1" dirty="0">
              <a:latin typeface="Daytona" panose="020B0604030500040204" pitchFamily="34" charset="0"/>
            </a:endParaRPr>
          </a:p>
          <a:p>
            <a:endParaRPr lang="it-IT" sz="1400" b="1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4</a:t>
            </a:r>
            <a:r>
              <a:rPr lang="it-IT" sz="1400" dirty="0">
                <a:latin typeface="Daytona" panose="020B0604030500040204" pitchFamily="34" charset="0"/>
              </a:rPr>
              <a:t>: Reach the target position </a:t>
            </a:r>
            <a:r>
              <a:rPr lang="it-IT" sz="1400" dirty="0" err="1">
                <a:latin typeface="Daytona" panose="020B0604030500040204" pitchFamily="34" charset="0"/>
              </a:rPr>
              <a:t>near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. 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BFC3103-DB8D-A3D4-B33B-500630C2A96E}"/>
              </a:ext>
            </a:extLst>
          </p:cNvPr>
          <p:cNvCxnSpPr/>
          <p:nvPr/>
        </p:nvCxnSpPr>
        <p:spPr>
          <a:xfrm>
            <a:off x="4373164" y="2273596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B512EB-35A0-AF71-D358-0160483E4B89}"/>
              </a:ext>
            </a:extLst>
          </p:cNvPr>
          <p:cNvCxnSpPr>
            <a:cxnSpLocks/>
          </p:cNvCxnSpPr>
          <p:nvPr/>
        </p:nvCxnSpPr>
        <p:spPr>
          <a:xfrm>
            <a:off x="3340366" y="2734291"/>
            <a:ext cx="275603" cy="116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CEE5967-E25D-7A50-F945-CADC7888FEB6}"/>
              </a:ext>
            </a:extLst>
          </p:cNvPr>
          <p:cNvCxnSpPr/>
          <p:nvPr/>
        </p:nvCxnSpPr>
        <p:spPr>
          <a:xfrm>
            <a:off x="3654671" y="3120212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53007A3-22C5-19F8-C9DA-F7B19A48E47A}"/>
              </a:ext>
            </a:extLst>
          </p:cNvPr>
          <p:cNvCxnSpPr/>
          <p:nvPr/>
        </p:nvCxnSpPr>
        <p:spPr>
          <a:xfrm>
            <a:off x="4373164" y="3561979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366F816-1415-5DF2-87FE-E7017E363843}"/>
              </a:ext>
            </a:extLst>
          </p:cNvPr>
          <p:cNvSpPr txBox="1"/>
          <p:nvPr/>
        </p:nvSpPr>
        <p:spPr>
          <a:xfrm>
            <a:off x="368422" y="4157547"/>
            <a:ext cx="769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971720"/>
                </a:solidFill>
                <a:latin typeface="Daytona" panose="020B0604030500040204" pitchFamily="34" charset="0"/>
              </a:rPr>
              <a:t>Publishers and </a:t>
            </a:r>
            <a:r>
              <a:rPr lang="it-IT" sz="14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Subscribers</a:t>
            </a:r>
            <a:endParaRPr lang="it-IT" sz="1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3909595-1D3B-D8CC-E41A-D7B43676C8FD}"/>
              </a:ext>
            </a:extLst>
          </p:cNvPr>
          <p:cNvCxnSpPr/>
          <p:nvPr/>
        </p:nvCxnSpPr>
        <p:spPr>
          <a:xfrm>
            <a:off x="3510075" y="4903880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55268B5-B2DD-A316-AE4D-7890724AA9DB}"/>
              </a:ext>
            </a:extLst>
          </p:cNvPr>
          <p:cNvSpPr txBox="1"/>
          <p:nvPr/>
        </p:nvSpPr>
        <p:spPr>
          <a:xfrm>
            <a:off x="3892630" y="4780039"/>
            <a:ext cx="464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>
                <a:latin typeface="Daytona" panose="020B0604030500040204" pitchFamily="34" charset="0"/>
              </a:rPr>
              <a:t>Used</a:t>
            </a:r>
            <a:r>
              <a:rPr lang="it-IT" sz="1100" dirty="0">
                <a:latin typeface="Daytona" panose="020B0604030500040204" pitchFamily="34" charset="0"/>
              </a:rPr>
              <a:t> to </a:t>
            </a:r>
            <a:r>
              <a:rPr lang="it-IT" sz="1100" dirty="0" err="1">
                <a:latin typeface="Daytona" panose="020B0604030500040204" pitchFamily="34" charset="0"/>
              </a:rPr>
              <a:t>publish</a:t>
            </a:r>
            <a:r>
              <a:rPr lang="it-IT" sz="1100" dirty="0">
                <a:latin typeface="Daytona" panose="020B0604030500040204" pitchFamily="34" charset="0"/>
              </a:rPr>
              <a:t> the </a:t>
            </a:r>
            <a:r>
              <a:rPr lang="it-IT" sz="1100" dirty="0" err="1">
                <a:latin typeface="Daytona" panose="020B0604030500040204" pitchFamily="34" charset="0"/>
              </a:rPr>
              <a:t>velocity</a:t>
            </a:r>
            <a:r>
              <a:rPr lang="it-IT" sz="1100" dirty="0">
                <a:latin typeface="Daytona" panose="020B0604030500040204" pitchFamily="34" charset="0"/>
              </a:rPr>
              <a:t> </a:t>
            </a:r>
            <a:r>
              <a:rPr lang="it-IT" sz="1100" dirty="0" err="1">
                <a:latin typeface="Daytona" panose="020B0604030500040204" pitchFamily="34" charset="0"/>
              </a:rPr>
              <a:t>command</a:t>
            </a:r>
            <a:r>
              <a:rPr lang="it-IT" sz="1100" dirty="0">
                <a:latin typeface="Daytona" panose="020B0604030500040204" pitchFamily="34" charset="0"/>
              </a:rPr>
              <a:t> in </a:t>
            </a:r>
            <a:r>
              <a:rPr lang="it-IT" sz="1100" dirty="0" err="1">
                <a:latin typeface="Daytona" panose="020B0604030500040204" pitchFamily="34" charset="0"/>
              </a:rPr>
              <a:t>function</a:t>
            </a:r>
            <a:r>
              <a:rPr lang="it-IT" sz="1100" dirty="0">
                <a:latin typeface="Daytona" panose="020B0604030500040204" pitchFamily="34" charset="0"/>
              </a:rPr>
              <a:t> rotate()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6C1AD13-4AD5-834D-9AE6-CF5F72F152E9}"/>
              </a:ext>
            </a:extLst>
          </p:cNvPr>
          <p:cNvCxnSpPr/>
          <p:nvPr/>
        </p:nvCxnSpPr>
        <p:spPr>
          <a:xfrm>
            <a:off x="3503282" y="4688267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084162D-E38A-AF83-942A-D1C6D1C6DE9B}"/>
              </a:ext>
            </a:extLst>
          </p:cNvPr>
          <p:cNvSpPr txBox="1"/>
          <p:nvPr/>
        </p:nvSpPr>
        <p:spPr>
          <a:xfrm>
            <a:off x="3892631" y="4559159"/>
            <a:ext cx="48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Daytona" panose="020B0604030500040204" pitchFamily="34" charset="0"/>
              </a:rPr>
              <a:t>Sets up a </a:t>
            </a:r>
            <a:r>
              <a:rPr lang="it-IT" sz="1100" dirty="0" err="1">
                <a:latin typeface="Daytona" panose="020B0604030500040204" pitchFamily="34" charset="0"/>
              </a:rPr>
              <a:t>subscriber</a:t>
            </a:r>
            <a:r>
              <a:rPr lang="it-IT" sz="1100" dirty="0">
                <a:latin typeface="Daytona" panose="020B0604030500040204" pitchFamily="34" charset="0"/>
              </a:rPr>
              <a:t> to the /</a:t>
            </a:r>
            <a:r>
              <a:rPr lang="it-IT" sz="1100" dirty="0" err="1">
                <a:latin typeface="Daytona" panose="020B0604030500040204" pitchFamily="34" charset="0"/>
              </a:rPr>
              <a:t>aruco_marker_publisher</a:t>
            </a:r>
            <a:r>
              <a:rPr lang="it-IT" sz="1100" dirty="0">
                <a:latin typeface="Daytona" panose="020B0604030500040204" pitchFamily="34" charset="0"/>
              </a:rPr>
              <a:t>/markers </a:t>
            </a:r>
            <a:r>
              <a:rPr lang="it-IT" sz="1100" dirty="0" err="1">
                <a:latin typeface="Daytona" panose="020B0604030500040204" pitchFamily="34" charset="0"/>
              </a:rPr>
              <a:t>topic</a:t>
            </a:r>
            <a:endParaRPr lang="it-IT" sz="1100" dirty="0">
              <a:latin typeface="Daytona" panose="020B060403050004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F2126A-61FA-1AAF-AB55-9A7FCD001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99" y="2173160"/>
            <a:ext cx="2367729" cy="18978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8812DE-1C58-08EF-0222-EE5A0BD8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408" y="2758819"/>
            <a:ext cx="2145659" cy="15967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A303866-08CD-8108-8936-510FB5E72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405" y="2492131"/>
            <a:ext cx="4885987" cy="192362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8B3C1CF-B4D3-4EFA-EB2F-BD5890DE8BAE}"/>
              </a:ext>
            </a:extLst>
          </p:cNvPr>
          <p:cNvCxnSpPr>
            <a:cxnSpLocks/>
          </p:cNvCxnSpPr>
          <p:nvPr/>
        </p:nvCxnSpPr>
        <p:spPr>
          <a:xfrm flipV="1">
            <a:off x="3340366" y="2572340"/>
            <a:ext cx="275603" cy="84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460B280-367D-7CF4-CA3B-543E60AD63E3}"/>
              </a:ext>
            </a:extLst>
          </p:cNvPr>
          <p:cNvCxnSpPr>
            <a:cxnSpLocks/>
          </p:cNvCxnSpPr>
          <p:nvPr/>
        </p:nvCxnSpPr>
        <p:spPr>
          <a:xfrm>
            <a:off x="3615969" y="3230423"/>
            <a:ext cx="262015" cy="141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A78EA45D-E636-50AD-647B-A5A1D04E2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463" y="3025178"/>
            <a:ext cx="1893144" cy="16383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E786FF2-EA15-3EB6-B39A-8A15A0379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293" y="3285220"/>
            <a:ext cx="5223320" cy="13144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0DD0BFEB-6CEC-4C51-AD17-40A6AFE9D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964" y="3480185"/>
            <a:ext cx="2369286" cy="188039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54287F4-60FC-5E6E-641F-F5E95F53D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801" y="4559159"/>
            <a:ext cx="2955735" cy="44507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64AD76C8-27DD-B4DC-3249-42D2D0F30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01" y="5748384"/>
            <a:ext cx="5934075" cy="180975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A39D9363-40F4-950E-E810-B19A98DA51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924" y="5392448"/>
            <a:ext cx="8591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0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100255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Inverse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Kinematic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Control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6304A7-2009-2B4E-E766-7B6A89DAB080}"/>
              </a:ext>
            </a:extLst>
          </p:cNvPr>
          <p:cNvSpPr txBox="1"/>
          <p:nvPr/>
        </p:nvSpPr>
        <p:spPr>
          <a:xfrm>
            <a:off x="368423" y="1461051"/>
            <a:ext cx="840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dealing</a:t>
            </a:r>
            <a:r>
              <a:rPr lang="it-IT" sz="1400" dirty="0">
                <a:latin typeface="Daytona" panose="020B0604030500040204" pitchFamily="34" charset="0"/>
              </a:rPr>
              <a:t> with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iiwa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called</a:t>
            </a:r>
            <a:r>
              <a:rPr lang="it-IT" sz="1400" dirty="0">
                <a:latin typeface="Daytona" panose="020B0604030500040204" pitchFamily="34" charset="0"/>
              </a:rPr>
              <a:t> ‘</a:t>
            </a:r>
            <a:r>
              <a:rPr lang="it-IT" sz="1400" b="1" dirty="0">
                <a:latin typeface="Daytona" panose="020B0604030500040204" pitchFamily="34" charset="0"/>
              </a:rPr>
              <a:t>kuka_invkin_ctrl.cpp’. </a:t>
            </a:r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source file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shared</a:t>
            </a:r>
            <a:r>
              <a:rPr lang="it-IT" sz="1400" dirty="0">
                <a:latin typeface="Daytona" panose="020B0604030500040204" pitchFamily="34" charset="0"/>
              </a:rPr>
              <a:t> by the professor </a:t>
            </a:r>
            <a:r>
              <a:rPr lang="it-IT" sz="1400" dirty="0" err="1">
                <a:latin typeface="Daytona" panose="020B0604030500040204" pitchFamily="34" charset="0"/>
              </a:rPr>
              <a:t>during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our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course</a:t>
            </a:r>
            <a:r>
              <a:rPr lang="it-IT" sz="1400" dirty="0">
                <a:latin typeface="Daytona" panose="020B0604030500040204" pitchFamily="34" charset="0"/>
              </a:rPr>
              <a:t>, and it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properly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modified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73DBE6-6C57-E09E-9AC7-5927CE86920A}"/>
              </a:ext>
            </a:extLst>
          </p:cNvPr>
          <p:cNvSpPr txBox="1"/>
          <p:nvPr/>
        </p:nvSpPr>
        <p:spPr>
          <a:xfrm>
            <a:off x="368423" y="2281523"/>
            <a:ext cx="8726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Daytona" panose="020B0604030500040204" pitchFamily="34" charset="0"/>
              </a:rPr>
              <a:t>STEP 1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Adapt</a:t>
            </a:r>
            <a:r>
              <a:rPr lang="it-IT" sz="1400" dirty="0">
                <a:latin typeface="Daytona" panose="020B0604030500040204" pitchFamily="34" charset="0"/>
              </a:rPr>
              <a:t> the code to </a:t>
            </a:r>
            <a:r>
              <a:rPr lang="it-IT" sz="1400" dirty="0" err="1">
                <a:latin typeface="Daytona" panose="020B0604030500040204" pitchFamily="34" charset="0"/>
              </a:rPr>
              <a:t>my</a:t>
            </a:r>
            <a:r>
              <a:rPr lang="it-IT" sz="1400" dirty="0">
                <a:latin typeface="Daytona" panose="020B0604030500040204" pitchFamily="34" charset="0"/>
              </a:rPr>
              <a:t> robot model. 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2</a:t>
            </a:r>
            <a:r>
              <a:rPr lang="it-IT" sz="1400" dirty="0">
                <a:latin typeface="Daytona" panose="020B0604030500040204" pitchFamily="34" charset="0"/>
              </a:rPr>
              <a:t>: Start from </a:t>
            </a:r>
            <a:r>
              <a:rPr lang="it-IT" sz="1400" dirty="0" err="1">
                <a:latin typeface="Daytona" panose="020B0604030500040204" pitchFamily="34" charset="0"/>
              </a:rPr>
              <a:t>desired</a:t>
            </a:r>
            <a:r>
              <a:rPr lang="it-IT" sz="1400" dirty="0">
                <a:latin typeface="Daytona" panose="020B0604030500040204" pitchFamily="34" charset="0"/>
              </a:rPr>
              <a:t> pose and </a:t>
            </a:r>
            <a:r>
              <a:rPr lang="it-IT" sz="1400" dirty="0" err="1">
                <a:latin typeface="Daytona" panose="020B0604030500040204" pitchFamily="34" charset="0"/>
              </a:rPr>
              <a:t>search</a:t>
            </a:r>
            <a:r>
              <a:rPr lang="it-IT" sz="1400" dirty="0">
                <a:latin typeface="Daytona" panose="020B0604030500040204" pitchFamily="34" charset="0"/>
              </a:rPr>
              <a:t> for the marker. 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endParaRPr lang="it-IT" sz="1400" b="1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3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Try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approaching</a:t>
            </a:r>
            <a:r>
              <a:rPr lang="it-IT" sz="1400" dirty="0">
                <a:latin typeface="Daytona" panose="020B0604030500040204" pitchFamily="34" charset="0"/>
              </a:rPr>
              <a:t> the centre of marker. </a:t>
            </a:r>
            <a:endParaRPr lang="it-IT" sz="1400" b="1" dirty="0">
              <a:latin typeface="Daytona" panose="020B0604030500040204" pitchFamily="34" charset="0"/>
            </a:endParaRPr>
          </a:p>
          <a:p>
            <a:endParaRPr lang="it-IT" sz="1400" b="1" dirty="0">
              <a:latin typeface="Daytona" panose="020B0604030500040204" pitchFamily="34" charset="0"/>
            </a:endParaRPr>
          </a:p>
          <a:p>
            <a:endParaRPr lang="it-IT" sz="1400" b="1" dirty="0">
              <a:latin typeface="Century Gothic" panose="020B0502020202020204" pitchFamily="34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BFC3103-DB8D-A3D4-B33B-500630C2A96E}"/>
              </a:ext>
            </a:extLst>
          </p:cNvPr>
          <p:cNvCxnSpPr/>
          <p:nvPr/>
        </p:nvCxnSpPr>
        <p:spPr>
          <a:xfrm>
            <a:off x="4263887" y="2431819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B512EB-35A0-AF71-D358-0160483E4B89}"/>
              </a:ext>
            </a:extLst>
          </p:cNvPr>
          <p:cNvCxnSpPr>
            <a:cxnSpLocks/>
          </p:cNvCxnSpPr>
          <p:nvPr/>
        </p:nvCxnSpPr>
        <p:spPr>
          <a:xfrm flipV="1">
            <a:off x="5645647" y="2749723"/>
            <a:ext cx="275603" cy="81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53007A3-22C5-19F8-C9DA-F7B19A48E47A}"/>
              </a:ext>
            </a:extLst>
          </p:cNvPr>
          <p:cNvCxnSpPr/>
          <p:nvPr/>
        </p:nvCxnSpPr>
        <p:spPr>
          <a:xfrm>
            <a:off x="4573288" y="3501932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366F816-1415-5DF2-87FE-E7017E363843}"/>
              </a:ext>
            </a:extLst>
          </p:cNvPr>
          <p:cNvSpPr txBox="1"/>
          <p:nvPr/>
        </p:nvSpPr>
        <p:spPr>
          <a:xfrm>
            <a:off x="368423" y="3794604"/>
            <a:ext cx="769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971720"/>
                </a:solidFill>
                <a:latin typeface="Daytona" panose="020B0604030500040204" pitchFamily="34" charset="0"/>
              </a:rPr>
              <a:t>Publishers and </a:t>
            </a:r>
            <a:r>
              <a:rPr lang="it-IT" sz="14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Subscribers</a:t>
            </a:r>
            <a:endParaRPr lang="it-IT" sz="1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56A4AC-D9C3-5BC3-894A-AA33FDCB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512" y="2373976"/>
            <a:ext cx="4343530" cy="127162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FAFB497-2662-436B-F829-7DFD269F1CD3}"/>
              </a:ext>
            </a:extLst>
          </p:cNvPr>
          <p:cNvCxnSpPr>
            <a:cxnSpLocks/>
          </p:cNvCxnSpPr>
          <p:nvPr/>
        </p:nvCxnSpPr>
        <p:spPr>
          <a:xfrm>
            <a:off x="5645647" y="2916573"/>
            <a:ext cx="275603" cy="103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6CCC54E9-813E-A8FA-373D-989D3BDF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75" y="2660068"/>
            <a:ext cx="2292673" cy="163763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A16507E-D264-099B-482C-35EBFD159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11" y="3092769"/>
            <a:ext cx="7151561" cy="20145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ABF502B-7974-EA0D-9C6B-7C78ECB6E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190" y="3403154"/>
            <a:ext cx="3515295" cy="188319"/>
          </a:xfrm>
          <a:prstGeom prst="rect">
            <a:avLst/>
          </a:prstGeom>
        </p:spPr>
      </p:pic>
      <p:pic>
        <p:nvPicPr>
          <p:cNvPr id="32" name="Immagine 31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2EB7DA80-48C9-2A91-95B2-CA98A6AD1A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20" b="14747"/>
          <a:stretch/>
        </p:blipFill>
        <p:spPr>
          <a:xfrm>
            <a:off x="444436" y="4167982"/>
            <a:ext cx="2390775" cy="793686"/>
          </a:xfrm>
          <a:prstGeom prst="rect">
            <a:avLst/>
          </a:prstGeom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2AC1F5B-F699-C9AD-BB87-00249CCE49A2}"/>
              </a:ext>
            </a:extLst>
          </p:cNvPr>
          <p:cNvCxnSpPr/>
          <p:nvPr/>
        </p:nvCxnSpPr>
        <p:spPr>
          <a:xfrm>
            <a:off x="2921272" y="4821596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D56E500-8921-7B4E-755E-EE8B081691B9}"/>
              </a:ext>
            </a:extLst>
          </p:cNvPr>
          <p:cNvCxnSpPr/>
          <p:nvPr/>
        </p:nvCxnSpPr>
        <p:spPr>
          <a:xfrm>
            <a:off x="2921272" y="4638716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72AF5DD8-6F7D-1466-E15C-EE1330D214BC}"/>
              </a:ext>
            </a:extLst>
          </p:cNvPr>
          <p:cNvCxnSpPr/>
          <p:nvPr/>
        </p:nvCxnSpPr>
        <p:spPr>
          <a:xfrm>
            <a:off x="2921272" y="4455836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297EEB7-5598-F2ED-6A61-5076D8E37FC4}"/>
              </a:ext>
            </a:extLst>
          </p:cNvPr>
          <p:cNvCxnSpPr/>
          <p:nvPr/>
        </p:nvCxnSpPr>
        <p:spPr>
          <a:xfrm>
            <a:off x="2921272" y="4285148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1DA786D-896B-8220-3206-38CC52B5ED72}"/>
              </a:ext>
            </a:extLst>
          </p:cNvPr>
          <p:cNvSpPr txBox="1"/>
          <p:nvPr/>
        </p:nvSpPr>
        <p:spPr>
          <a:xfrm>
            <a:off x="3166490" y="4166451"/>
            <a:ext cx="48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latin typeface="Daytona" panose="020B0604030500040204" pitchFamily="34" charset="0"/>
              </a:rPr>
              <a:t>Used</a:t>
            </a:r>
            <a:r>
              <a:rPr lang="it-IT" sz="1050" dirty="0">
                <a:latin typeface="Daytona" panose="020B0604030500040204" pitchFamily="34" charset="0"/>
              </a:rPr>
              <a:t> to </a:t>
            </a:r>
            <a:r>
              <a:rPr lang="it-IT" sz="1050" dirty="0" err="1">
                <a:latin typeface="Daytona" panose="020B0604030500040204" pitchFamily="34" charset="0"/>
              </a:rPr>
              <a:t>publish</a:t>
            </a:r>
            <a:r>
              <a:rPr lang="it-IT" sz="1050" dirty="0">
                <a:latin typeface="Daytona" panose="020B0604030500040204" pitchFamily="34" charset="0"/>
              </a:rPr>
              <a:t> the end-</a:t>
            </a:r>
            <a:r>
              <a:rPr lang="it-IT" sz="1050" dirty="0" err="1">
                <a:latin typeface="Daytona" panose="020B0604030500040204" pitchFamily="34" charset="0"/>
              </a:rPr>
              <a:t>effector</a:t>
            </a:r>
            <a:r>
              <a:rPr lang="it-IT" sz="1050" dirty="0">
                <a:latin typeface="Daytona" panose="020B0604030500040204" pitchFamily="34" charset="0"/>
              </a:rPr>
              <a:t> pose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7481D7E-C1C9-F5C7-7223-A019CE4B36A3}"/>
              </a:ext>
            </a:extLst>
          </p:cNvPr>
          <p:cNvSpPr txBox="1"/>
          <p:nvPr/>
        </p:nvSpPr>
        <p:spPr>
          <a:xfrm>
            <a:off x="3166490" y="4343045"/>
            <a:ext cx="48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latin typeface="Daytona" panose="020B0604030500040204" pitchFamily="34" charset="0"/>
              </a:rPr>
              <a:t>Used</a:t>
            </a:r>
            <a:r>
              <a:rPr lang="it-IT" sz="1050" dirty="0">
                <a:latin typeface="Daytona" panose="020B0604030500040204" pitchFamily="34" charset="0"/>
              </a:rPr>
              <a:t> to </a:t>
            </a:r>
            <a:r>
              <a:rPr lang="it-IT" sz="1050" dirty="0" err="1">
                <a:latin typeface="Daytona" panose="020B0604030500040204" pitchFamily="34" charset="0"/>
              </a:rPr>
              <a:t>publish</a:t>
            </a:r>
            <a:r>
              <a:rPr lang="it-IT" sz="1050" dirty="0">
                <a:latin typeface="Daytona" panose="020B0604030500040204" pitchFamily="34" charset="0"/>
              </a:rPr>
              <a:t> the control joints’ control inputs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701278F-8977-09DA-EF8A-341721669D51}"/>
              </a:ext>
            </a:extLst>
          </p:cNvPr>
          <p:cNvSpPr txBox="1"/>
          <p:nvPr/>
        </p:nvSpPr>
        <p:spPr>
          <a:xfrm>
            <a:off x="3166490" y="4524874"/>
            <a:ext cx="48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latin typeface="Daytona" panose="020B0604030500040204" pitchFamily="34" charset="0"/>
              </a:rPr>
              <a:t>Used</a:t>
            </a:r>
            <a:r>
              <a:rPr lang="it-IT" sz="1050" dirty="0">
                <a:latin typeface="Daytona" panose="020B0604030500040204" pitchFamily="34" charset="0"/>
              </a:rPr>
              <a:t> to </a:t>
            </a:r>
            <a:r>
              <a:rPr lang="it-IT" sz="1050" dirty="0" err="1">
                <a:latin typeface="Daytona" panose="020B0604030500040204" pitchFamily="34" charset="0"/>
              </a:rPr>
              <a:t>retrieve</a:t>
            </a:r>
            <a:r>
              <a:rPr lang="it-IT" sz="1050" dirty="0">
                <a:latin typeface="Daytona" panose="020B0604030500040204" pitchFamily="34" charset="0"/>
              </a:rPr>
              <a:t> the joints’ </a:t>
            </a:r>
            <a:r>
              <a:rPr lang="it-IT" sz="1050" dirty="0" err="1">
                <a:latin typeface="Daytona" panose="020B0604030500040204" pitchFamily="34" charset="0"/>
              </a:rPr>
              <a:t>states</a:t>
            </a:r>
            <a:endParaRPr lang="it-IT" sz="1050" dirty="0">
              <a:latin typeface="Daytona" panose="020B0604030500040204" pitchFamily="34" charset="0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59E1F0D-78D4-A941-F18B-D2C4705FDF70}"/>
              </a:ext>
            </a:extLst>
          </p:cNvPr>
          <p:cNvSpPr txBox="1"/>
          <p:nvPr/>
        </p:nvSpPr>
        <p:spPr>
          <a:xfrm>
            <a:off x="3166490" y="4707753"/>
            <a:ext cx="5398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latin typeface="Daytona" panose="020B0604030500040204" pitchFamily="34" charset="0"/>
              </a:rPr>
              <a:t>Used</a:t>
            </a:r>
            <a:r>
              <a:rPr lang="it-IT" sz="1050" dirty="0">
                <a:latin typeface="Daytona" panose="020B0604030500040204" pitchFamily="34" charset="0"/>
              </a:rPr>
              <a:t> to create a new </a:t>
            </a:r>
            <a:r>
              <a:rPr lang="it-IT" sz="1050" dirty="0" err="1">
                <a:latin typeface="Daytona" panose="020B0604030500040204" pitchFamily="34" charset="0"/>
              </a:rPr>
              <a:t>subscriber</a:t>
            </a:r>
            <a:r>
              <a:rPr lang="it-IT" sz="1050" dirty="0">
                <a:latin typeface="Daytona" panose="020B0604030500040204" pitchFamily="34" charset="0"/>
              </a:rPr>
              <a:t> on the </a:t>
            </a:r>
            <a:r>
              <a:rPr lang="it-IT" sz="1050" dirty="0" err="1">
                <a:latin typeface="Daytona" panose="020B0604030500040204" pitchFamily="34" charset="0"/>
              </a:rPr>
              <a:t>topic</a:t>
            </a:r>
            <a:r>
              <a:rPr lang="it-IT" sz="1050" dirty="0">
                <a:latin typeface="Daytona" panose="020B0604030500040204" pitchFamily="34" charset="0"/>
              </a:rPr>
              <a:t> </a:t>
            </a:r>
            <a:r>
              <a:rPr lang="it-IT" sz="1050" dirty="0" err="1">
                <a:latin typeface="Daytona" panose="020B0604030500040204" pitchFamily="34" charset="0"/>
              </a:rPr>
              <a:t>related</a:t>
            </a:r>
            <a:r>
              <a:rPr lang="it-IT" sz="1050" dirty="0">
                <a:latin typeface="Daytona" panose="020B0604030500040204" pitchFamily="34" charset="0"/>
              </a:rPr>
              <a:t> to the marker </a:t>
            </a:r>
            <a:r>
              <a:rPr lang="it-IT" sz="1050" dirty="0" err="1">
                <a:latin typeface="Daytona" panose="020B0604030500040204" pitchFamily="34" charset="0"/>
              </a:rPr>
              <a:t>near</a:t>
            </a:r>
            <a:r>
              <a:rPr lang="it-IT" sz="1050" dirty="0">
                <a:latin typeface="Daytona" panose="020B0604030500040204" pitchFamily="34" charset="0"/>
              </a:rPr>
              <a:t> </a:t>
            </a:r>
            <a:r>
              <a:rPr lang="it-IT" sz="1050" dirty="0" err="1">
                <a:latin typeface="Daytona" panose="020B0604030500040204" pitchFamily="34" charset="0"/>
              </a:rPr>
              <a:t>kuka</a:t>
            </a:r>
            <a:endParaRPr lang="it-IT" sz="1050" dirty="0">
              <a:latin typeface="Daytona" panose="020B0604030500040204" pitchFamily="34" charset="0"/>
            </a:endParaRPr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B07957B3-FE8D-20AE-F464-54096E51A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36" y="5106075"/>
            <a:ext cx="5078540" cy="280330"/>
          </a:xfrm>
          <a:prstGeom prst="rect">
            <a:avLst/>
          </a:prstGeom>
        </p:spPr>
      </p:pic>
      <p:pic>
        <p:nvPicPr>
          <p:cNvPr id="50" name="Immagine 49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A16FBB58-BC46-EFE2-1EAA-0731AF1E4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436" y="5436722"/>
            <a:ext cx="5349113" cy="86907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AC5759A3-519B-38B8-609B-8CB20AB178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436" y="6356117"/>
            <a:ext cx="5571739" cy="1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936638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Client/Server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approach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798FA6-3C5E-CD0D-5810-FE7E10DF6E64}"/>
              </a:ext>
            </a:extLst>
          </p:cNvPr>
          <p:cNvSpPr txBox="1"/>
          <p:nvPr/>
        </p:nvSpPr>
        <p:spPr>
          <a:xfrm>
            <a:off x="368423" y="1336748"/>
            <a:ext cx="8328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After </a:t>
            </a:r>
            <a:r>
              <a:rPr lang="it-IT" sz="1400" dirty="0" err="1">
                <a:latin typeface="Daytona" panose="020B0604030500040204" pitchFamily="34" charset="0"/>
              </a:rPr>
              <a:t>having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tested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source files </a:t>
            </a:r>
            <a:r>
              <a:rPr lang="it-IT" sz="1400" dirty="0" err="1">
                <a:latin typeface="Daytona" panose="020B0604030500040204" pitchFamily="34" charset="0"/>
              </a:rPr>
              <a:t>separately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their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communication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made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through</a:t>
            </a:r>
            <a:r>
              <a:rPr lang="it-IT" sz="1400" dirty="0">
                <a:latin typeface="Daytona" panose="020B0604030500040204" pitchFamily="34" charset="0"/>
              </a:rPr>
              <a:t> a </a:t>
            </a:r>
            <a:r>
              <a:rPr lang="it-IT" sz="1400" b="1" dirty="0">
                <a:latin typeface="Daytona" panose="020B0604030500040204" pitchFamily="34" charset="0"/>
              </a:rPr>
              <a:t>service client/server </a:t>
            </a:r>
            <a:r>
              <a:rPr lang="it-IT" sz="1400" b="1" dirty="0" err="1">
                <a:latin typeface="Daytona" panose="020B0604030500040204" pitchFamily="34" charset="0"/>
              </a:rPr>
              <a:t>approach</a:t>
            </a:r>
            <a:r>
              <a:rPr lang="it-IT" sz="1400" dirty="0">
                <a:latin typeface="Daytona" panose="020B0604030500040204" pitchFamily="34" charset="0"/>
              </a:rPr>
              <a:t>, by </a:t>
            </a:r>
            <a:r>
              <a:rPr lang="it-IT" sz="1400" dirty="0" err="1">
                <a:latin typeface="Daytona" panose="020B0604030500040204" pitchFamily="34" charset="0"/>
              </a:rPr>
              <a:t>basically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imagining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kuka_invkin_ctrl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as</a:t>
            </a:r>
            <a:r>
              <a:rPr lang="it-IT" sz="1400" dirty="0">
                <a:latin typeface="Daytona" panose="020B0604030500040204" pitchFamily="34" charset="0"/>
              </a:rPr>
              <a:t> the server </a:t>
            </a:r>
            <a:r>
              <a:rPr lang="it-IT" sz="1400" dirty="0" err="1">
                <a:latin typeface="Daytona" panose="020B0604030500040204" pitchFamily="34" charset="0"/>
              </a:rPr>
              <a:t>waiting</a:t>
            </a:r>
            <a:r>
              <a:rPr lang="it-IT" sz="1400" dirty="0">
                <a:latin typeface="Daytona" panose="020B0604030500040204" pitchFamily="34" charset="0"/>
              </a:rPr>
              <a:t> for the client, </a:t>
            </a:r>
            <a:r>
              <a:rPr lang="it-IT" sz="1400" dirty="0" err="1">
                <a:latin typeface="Daytona" panose="020B0604030500040204" pitchFamily="34" charset="0"/>
              </a:rPr>
              <a:t>represented</a:t>
            </a:r>
            <a:r>
              <a:rPr lang="it-IT" sz="1400" dirty="0">
                <a:latin typeface="Daytona" panose="020B0604030500040204" pitchFamily="34" charset="0"/>
              </a:rPr>
              <a:t> by the </a:t>
            </a:r>
            <a:r>
              <a:rPr lang="it-IT" sz="1400" dirty="0" err="1">
                <a:latin typeface="Daytona" panose="020B0604030500040204" pitchFamily="34" charset="0"/>
              </a:rPr>
              <a:t>move_and_search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  <a:r>
              <a:rPr lang="it-IT" sz="1400" dirty="0">
                <a:latin typeface="Century Gothic" panose="020B0502020202020204" pitchFamily="34" charset="0"/>
              </a:rPr>
              <a:t> </a:t>
            </a:r>
          </a:p>
          <a:p>
            <a:endParaRPr lang="it-IT" sz="1400" b="1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BBCFAB-FD48-3EC8-18FA-4A653ADDF230}"/>
              </a:ext>
            </a:extLst>
          </p:cNvPr>
          <p:cNvSpPr txBox="1"/>
          <p:nvPr/>
        </p:nvSpPr>
        <p:spPr>
          <a:xfrm>
            <a:off x="368423" y="2678134"/>
            <a:ext cx="769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971720"/>
                </a:solidFill>
                <a:latin typeface="Daytona" panose="020B0604030500040204" pitchFamily="34" charset="0"/>
              </a:rPr>
              <a:t>Server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5214BC-CAFF-DF84-1EAD-324A4490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89159"/>
            <a:ext cx="6248400" cy="161925"/>
          </a:xfrm>
          <a:prstGeom prst="rect">
            <a:avLst/>
          </a:prstGeom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F5EB7104-1EF1-A2D6-F9AF-90FE4F97C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34054"/>
            <a:ext cx="72390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4" y="1012668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Client/Server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approach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BBCFAB-FD48-3EC8-18FA-4A653ADDF230}"/>
              </a:ext>
            </a:extLst>
          </p:cNvPr>
          <p:cNvSpPr txBox="1"/>
          <p:nvPr/>
        </p:nvSpPr>
        <p:spPr>
          <a:xfrm>
            <a:off x="368424" y="1726194"/>
            <a:ext cx="7692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971720"/>
                </a:solidFill>
                <a:latin typeface="Daytona" panose="020B0604030500040204" pitchFamily="34" charset="0"/>
              </a:rPr>
              <a:t>Client</a:t>
            </a:r>
          </a:p>
          <a:p>
            <a:endParaRPr lang="it-IT" sz="1400" b="1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>
                <a:latin typeface="Daytona" panose="020B0604030500040204" pitchFamily="34" charset="0"/>
              </a:rPr>
              <a:t>The client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 in the </a:t>
            </a:r>
            <a:r>
              <a:rPr lang="it-IT" sz="1400" b="1" dirty="0" err="1">
                <a:latin typeface="Daytona" panose="020B0604030500040204" pitchFamily="34" charset="0"/>
              </a:rPr>
              <a:t>move</a:t>
            </a:r>
            <a:r>
              <a:rPr lang="it-IT" sz="1400" b="1" dirty="0">
                <a:latin typeface="Daytona" panose="020B0604030500040204" pitchFamily="34" charset="0"/>
              </a:rPr>
              <a:t>() </a:t>
            </a:r>
            <a:r>
              <a:rPr lang="it-IT" sz="1400" dirty="0" err="1">
                <a:latin typeface="Daytona" panose="020B0604030500040204" pitchFamily="34" charset="0"/>
              </a:rPr>
              <a:t>method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when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reaches</a:t>
            </a:r>
            <a:r>
              <a:rPr lang="it-IT" sz="1400" dirty="0">
                <a:latin typeface="Daytona" panose="020B0604030500040204" pitchFamily="34" charset="0"/>
              </a:rPr>
              <a:t> the goal position </a:t>
            </a:r>
            <a:r>
              <a:rPr lang="it-IT" sz="1400" dirty="0" err="1">
                <a:latin typeface="Daytona" panose="020B0604030500040204" pitchFamily="34" charset="0"/>
              </a:rPr>
              <a:t>next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endParaRPr lang="it-IT" sz="1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F7A1D10-F34B-57E4-9947-9A7CEEB3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2" y="2895745"/>
            <a:ext cx="74104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5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142799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Results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Conclusions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BBF725-124E-82DC-C036-A461A6C7637D}"/>
              </a:ext>
            </a:extLst>
          </p:cNvPr>
          <p:cNvSpPr txBox="1"/>
          <p:nvPr/>
        </p:nvSpPr>
        <p:spPr>
          <a:xfrm>
            <a:off x="368423" y="2121408"/>
            <a:ext cx="78577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Once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modules</a:t>
            </a:r>
            <a:r>
              <a:rPr lang="it-IT" sz="1400" dirty="0">
                <a:latin typeface="Daytona" panose="020B0604030500040204" pitchFamily="34" charset="0"/>
              </a:rPr>
              <a:t> of the project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properly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, the project </a:t>
            </a:r>
            <a:r>
              <a:rPr lang="it-IT" sz="1400" dirty="0" err="1">
                <a:latin typeface="Daytona" panose="020B0604030500040204" pitchFamily="34" charset="0"/>
              </a:rPr>
              <a:t>itself</a:t>
            </a:r>
            <a:r>
              <a:rPr lang="it-IT" sz="1400" dirty="0">
                <a:latin typeface="Daytona" panose="020B0604030500040204" pitchFamily="34" charset="0"/>
              </a:rPr>
              <a:t> can be </a:t>
            </a:r>
            <a:r>
              <a:rPr lang="it-IT" sz="1400" dirty="0" err="1">
                <a:latin typeface="Daytona" panose="020B0604030500040204" pitchFamily="34" charset="0"/>
              </a:rPr>
              <a:t>run</a:t>
            </a:r>
            <a:r>
              <a:rPr lang="it-IT" sz="1400" dirty="0">
                <a:latin typeface="Daytona" panose="020B0604030500040204" pitchFamily="34" charset="0"/>
              </a:rPr>
              <a:t> by following </a:t>
            </a:r>
            <a:r>
              <a:rPr lang="it-IT" sz="1400" dirty="0" err="1">
                <a:latin typeface="Daytona" panose="020B0604030500040204" pitchFamily="34" charset="0"/>
              </a:rPr>
              <a:t>few</a:t>
            </a:r>
            <a:r>
              <a:rPr lang="it-IT" sz="1400" dirty="0">
                <a:latin typeface="Daytona" panose="020B0604030500040204" pitchFamily="34" charset="0"/>
              </a:rPr>
              <a:t> steps: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1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launching</a:t>
            </a:r>
            <a:r>
              <a:rPr lang="it-IT" sz="1400" dirty="0">
                <a:latin typeface="Daytona" panose="020B0604030500040204" pitchFamily="34" charset="0"/>
              </a:rPr>
              <a:t> the ‘</a:t>
            </a:r>
            <a:r>
              <a:rPr lang="it-IT" sz="1400" dirty="0" err="1">
                <a:latin typeface="Daytona" panose="020B0604030500040204" pitchFamily="34" charset="0"/>
              </a:rPr>
              <a:t>spawn_robots_and_world.launch</a:t>
            </a:r>
            <a:r>
              <a:rPr lang="it-IT" sz="1400" dirty="0">
                <a:latin typeface="Daytona" panose="020B0604030500040204" pitchFamily="34" charset="0"/>
              </a:rPr>
              <a:t>’ file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open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Rviz</a:t>
            </a:r>
            <a:r>
              <a:rPr lang="it-IT" sz="1400" dirty="0">
                <a:latin typeface="Daytona" panose="020B0604030500040204" pitchFamily="34" charset="0"/>
              </a:rPr>
              <a:t> with the robot models and </a:t>
            </a:r>
            <a:r>
              <a:rPr lang="it-IT" sz="1400" dirty="0" err="1">
                <a:latin typeface="Daytona" panose="020B0604030500040204" pitchFamily="34" charset="0"/>
              </a:rPr>
              <a:t>spawning</a:t>
            </a:r>
            <a:r>
              <a:rPr lang="it-IT" sz="1400" dirty="0">
                <a:latin typeface="Daytona" panose="020B0604030500040204" pitchFamily="34" charset="0"/>
              </a:rPr>
              <a:t> the world and </a:t>
            </a:r>
            <a:r>
              <a:rPr lang="it-IT" sz="1400" dirty="0" err="1">
                <a:latin typeface="Daytona" panose="020B0604030500040204" pitchFamily="34" charset="0"/>
              </a:rPr>
              <a:t>robots</a:t>
            </a:r>
            <a:r>
              <a:rPr lang="it-IT" sz="1400" dirty="0">
                <a:latin typeface="Daytona" panose="020B0604030500040204" pitchFamily="34" charset="0"/>
              </a:rPr>
              <a:t> in Gazebo.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2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launching</a:t>
            </a:r>
            <a:r>
              <a:rPr lang="it-IT" sz="1400" dirty="0">
                <a:latin typeface="Daytona" panose="020B0604030500040204" pitchFamily="34" charset="0"/>
              </a:rPr>
              <a:t> the ‘</a:t>
            </a:r>
            <a:r>
              <a:rPr lang="it-IT" sz="1400" dirty="0" err="1">
                <a:latin typeface="Daytona" panose="020B0604030500040204" pitchFamily="34" charset="0"/>
              </a:rPr>
              <a:t>all_aruco.launch</a:t>
            </a:r>
            <a:r>
              <a:rPr lang="it-IT" sz="1400" dirty="0">
                <a:latin typeface="Daytona" panose="020B0604030500040204" pitchFamily="34" charset="0"/>
              </a:rPr>
              <a:t>’ file from the </a:t>
            </a:r>
            <a:r>
              <a:rPr lang="it-IT" sz="1400" dirty="0" err="1">
                <a:latin typeface="Daytona" panose="020B0604030500040204" pitchFamily="34" charset="0"/>
              </a:rPr>
              <a:t>aruco_ros</a:t>
            </a:r>
            <a:r>
              <a:rPr lang="it-IT" sz="1400" dirty="0">
                <a:latin typeface="Daytona" panose="020B0604030500040204" pitchFamily="34" charset="0"/>
              </a:rPr>
              <a:t> package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publish</a:t>
            </a:r>
            <a:r>
              <a:rPr lang="it-IT" sz="1400" dirty="0">
                <a:latin typeface="Daytona" panose="020B0604030500040204" pitchFamily="34" charset="0"/>
              </a:rPr>
              <a:t> the data relative to the markers’ </a:t>
            </a:r>
            <a:r>
              <a:rPr lang="it-IT" sz="1400" dirty="0" err="1">
                <a:latin typeface="Daytona" panose="020B0604030500040204" pitchFamily="34" charset="0"/>
              </a:rPr>
              <a:t>detection</a:t>
            </a:r>
            <a:r>
              <a:rPr lang="it-IT" sz="1400" dirty="0">
                <a:latin typeface="Daytona" panose="020B0604030500040204" pitchFamily="34" charset="0"/>
              </a:rPr>
              <a:t> from </a:t>
            </a:r>
            <a:r>
              <a:rPr lang="it-IT" sz="1400" dirty="0" err="1">
                <a:latin typeface="Daytona" panose="020B0604030500040204" pitchFamily="34" charset="0"/>
              </a:rPr>
              <a:t>both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robots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3</a:t>
            </a:r>
            <a:r>
              <a:rPr lang="it-IT" sz="1400" dirty="0">
                <a:latin typeface="Daytona" panose="020B0604030500040204" pitchFamily="34" charset="0"/>
              </a:rPr>
              <a:t>: opening the </a:t>
            </a:r>
            <a:r>
              <a:rPr lang="it-IT" sz="1400" dirty="0" err="1">
                <a:latin typeface="Daytona" panose="020B0604030500040204" pitchFamily="34" charset="0"/>
              </a:rPr>
              <a:t>rqt_image_view</a:t>
            </a:r>
            <a:r>
              <a:rPr lang="it-IT" sz="1400" dirty="0">
                <a:latin typeface="Daytona" panose="020B0604030500040204" pitchFamily="34" charset="0"/>
              </a:rPr>
              <a:t> tool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visualize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content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different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topics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interest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4</a:t>
            </a:r>
            <a:r>
              <a:rPr lang="it-IT" sz="1400" dirty="0">
                <a:latin typeface="Daytona" panose="020B0604030500040204" pitchFamily="34" charset="0"/>
              </a:rPr>
              <a:t>: running the server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first (</a:t>
            </a:r>
            <a:r>
              <a:rPr lang="it-IT" sz="1400" dirty="0" err="1">
                <a:latin typeface="Daytona" panose="020B0604030500040204" pitchFamily="34" charset="0"/>
              </a:rPr>
              <a:t>kuka_invkin_ctrl</a:t>
            </a:r>
            <a:r>
              <a:rPr lang="it-IT" sz="1400" dirty="0">
                <a:latin typeface="Daytona" panose="020B0604030500040204" pitchFamily="34" charset="0"/>
              </a:rPr>
              <a:t>), and </a:t>
            </a:r>
            <a:r>
              <a:rPr lang="it-IT" sz="1400" dirty="0" err="1">
                <a:latin typeface="Daytona" panose="020B0604030500040204" pitchFamily="34" charset="0"/>
              </a:rPr>
              <a:t>then</a:t>
            </a:r>
            <a:r>
              <a:rPr lang="it-IT" sz="1400" dirty="0">
                <a:latin typeface="Daytona" panose="020B0604030500040204" pitchFamily="34" charset="0"/>
              </a:rPr>
              <a:t> the client one (</a:t>
            </a:r>
            <a:r>
              <a:rPr lang="it-IT" sz="1400" dirty="0" err="1">
                <a:latin typeface="Daytona" panose="020B0604030500040204" pitchFamily="34" charset="0"/>
              </a:rPr>
              <a:t>move_and_search</a:t>
            </a:r>
            <a:r>
              <a:rPr lang="it-IT" sz="1400" dirty="0">
                <a:latin typeface="Daytona" panose="020B0604030500040204" pitchFamily="34" charset="0"/>
              </a:rPr>
              <a:t>) .</a:t>
            </a:r>
          </a:p>
        </p:txBody>
      </p:sp>
    </p:spTree>
    <p:extLst>
      <p:ext uri="{BB962C8B-B14F-4D97-AF65-F5344CB8AC3E}">
        <p14:creationId xmlns:p14="http://schemas.microsoft.com/office/powerpoint/2010/main" val="400962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D8B908-A375-43CA-063B-99F7BDA140C6}"/>
              </a:ext>
            </a:extLst>
          </p:cNvPr>
          <p:cNvSpPr txBox="1"/>
          <p:nvPr/>
        </p:nvSpPr>
        <p:spPr>
          <a:xfrm>
            <a:off x="435006" y="1038687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INTRODUCTION</a:t>
            </a:r>
            <a:endParaRPr lang="it-IT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1F7735-9256-83B6-B419-A7F240BADFE5}"/>
              </a:ext>
            </a:extLst>
          </p:cNvPr>
          <p:cNvSpPr txBox="1"/>
          <p:nvPr/>
        </p:nvSpPr>
        <p:spPr>
          <a:xfrm>
            <a:off x="435006" y="1707616"/>
            <a:ext cx="8080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latin typeface="Daytona" panose="020B0604030500040204" pitchFamily="34" charset="0"/>
              </a:rPr>
              <a:t>Multi-robot systems </a:t>
            </a:r>
            <a:r>
              <a:rPr lang="it-IT" dirty="0">
                <a:latin typeface="Daytona" panose="020B0604030500040204" pitchFamily="34" charset="0"/>
              </a:rPr>
              <a:t>can be </a:t>
            </a:r>
            <a:r>
              <a:rPr lang="it-IT" dirty="0" err="1">
                <a:latin typeface="Daytona" panose="020B0604030500040204" pitchFamily="34" charset="0"/>
              </a:rPr>
              <a:t>implemented</a:t>
            </a:r>
            <a:r>
              <a:rPr lang="it-IT" dirty="0">
                <a:latin typeface="Daytona" panose="020B0604030500040204" pitchFamily="34" charset="0"/>
              </a:rPr>
              <a:t> in a large </a:t>
            </a:r>
            <a:r>
              <a:rPr lang="it-IT" dirty="0" err="1">
                <a:latin typeface="Daytona" panose="020B0604030500040204" pitchFamily="34" charset="0"/>
              </a:rPr>
              <a:t>variety</a:t>
            </a:r>
            <a:r>
              <a:rPr lang="it-IT" dirty="0">
                <a:latin typeface="Daytona" panose="020B0604030500040204" pitchFamily="34" charset="0"/>
              </a:rPr>
              <a:t> of fields, from the industrial one to service </a:t>
            </a:r>
            <a:r>
              <a:rPr lang="it-IT" dirty="0" err="1">
                <a:latin typeface="Daytona" panose="020B0604030500040204" pitchFamily="34" charset="0"/>
              </a:rPr>
              <a:t>robotics</a:t>
            </a:r>
            <a:r>
              <a:rPr lang="it-IT" dirty="0">
                <a:latin typeface="Daytona" panose="020B0604030500040204" pitchFamily="34" charset="0"/>
              </a:rPr>
              <a:t> and </a:t>
            </a:r>
            <a:r>
              <a:rPr lang="it-IT" dirty="0" err="1">
                <a:latin typeface="Daytona" panose="020B0604030500040204" pitchFamily="34" charset="0"/>
              </a:rPr>
              <a:t>beyond</a:t>
            </a:r>
            <a:r>
              <a:rPr lang="it-IT" dirty="0">
                <a:latin typeface="Daytona" panose="020B0604030500040204" pitchFamily="34" charset="0"/>
              </a:rPr>
              <a:t>. In </a:t>
            </a:r>
            <a:r>
              <a:rPr lang="it-IT" dirty="0" err="1">
                <a:latin typeface="Daytona" panose="020B0604030500040204" pitchFamily="34" charset="0"/>
              </a:rPr>
              <a:t>this</a:t>
            </a:r>
            <a:r>
              <a:rPr lang="it-IT" dirty="0">
                <a:latin typeface="Daytona" panose="020B0604030500040204" pitchFamily="34" charset="0"/>
              </a:rPr>
              <a:t> case study a </a:t>
            </a:r>
            <a:r>
              <a:rPr lang="it-IT" dirty="0" err="1">
                <a:latin typeface="Daytona" panose="020B0604030500040204" pitchFamily="34" charset="0"/>
              </a:rPr>
              <a:t>simple</a:t>
            </a:r>
            <a:r>
              <a:rPr lang="it-IT" dirty="0">
                <a:latin typeface="Daytona" panose="020B0604030500040204" pitchFamily="34" charset="0"/>
              </a:rPr>
              <a:t> multi-robot system </a:t>
            </a:r>
            <a:r>
              <a:rPr lang="it-IT" dirty="0" err="1">
                <a:latin typeface="Daytona" panose="020B0604030500040204" pitchFamily="34" charset="0"/>
              </a:rPr>
              <a:t>has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been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created</a:t>
            </a:r>
            <a:r>
              <a:rPr lang="it-IT" dirty="0">
                <a:latin typeface="Daytona" panose="020B0604030500040204" pitchFamily="34" charset="0"/>
              </a:rPr>
              <a:t>: in </a:t>
            </a:r>
            <a:r>
              <a:rPr lang="it-IT" dirty="0" err="1">
                <a:latin typeface="Daytona" panose="020B0604030500040204" pitchFamily="34" charset="0"/>
              </a:rPr>
              <a:t>order</a:t>
            </a:r>
            <a:r>
              <a:rPr lang="it-IT" dirty="0">
                <a:latin typeface="Daytona" panose="020B0604030500040204" pitchFamily="34" charset="0"/>
              </a:rPr>
              <a:t> to make it </a:t>
            </a:r>
            <a:r>
              <a:rPr lang="it-IT" dirty="0" err="1">
                <a:latin typeface="Daytona" panose="020B0604030500040204" pitchFamily="34" charset="0"/>
              </a:rPr>
              <a:t>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much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b="1" dirty="0" err="1">
                <a:latin typeface="Daytona" panose="020B0604030500040204" pitchFamily="34" charset="0"/>
              </a:rPr>
              <a:t>realistic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possible</a:t>
            </a:r>
            <a:r>
              <a:rPr lang="it-IT" dirty="0">
                <a:latin typeface="Daytona" panose="020B0604030500040204" pitchFamily="34" charset="0"/>
              </a:rPr>
              <a:t>, a world </a:t>
            </a:r>
            <a:r>
              <a:rPr lang="it-IT" dirty="0" err="1">
                <a:latin typeface="Daytona" panose="020B0604030500040204" pitchFamily="34" charset="0"/>
              </a:rPr>
              <a:t>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been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created</a:t>
            </a:r>
            <a:r>
              <a:rPr lang="it-IT" dirty="0">
                <a:latin typeface="Daytona" panose="020B0604030500040204" pitchFamily="34" charset="0"/>
              </a:rPr>
              <a:t> in </a:t>
            </a:r>
            <a:r>
              <a:rPr lang="it-IT" dirty="0" err="1">
                <a:latin typeface="Daytona" panose="020B0604030500040204" pitchFamily="34" charset="0"/>
              </a:rPr>
              <a:t>order</a:t>
            </a:r>
            <a:r>
              <a:rPr lang="it-IT" dirty="0">
                <a:latin typeface="Daytona" panose="020B0604030500040204" pitchFamily="34" charset="0"/>
              </a:rPr>
              <a:t> to </a:t>
            </a:r>
            <a:r>
              <a:rPr lang="it-IT" dirty="0" err="1">
                <a:latin typeface="Daytona" panose="020B0604030500040204" pitchFamily="34" charset="0"/>
              </a:rPr>
              <a:t>mimic</a:t>
            </a:r>
            <a:r>
              <a:rPr lang="it-IT" dirty="0">
                <a:latin typeface="Daytona" panose="020B0604030500040204" pitchFamily="34" charset="0"/>
              </a:rPr>
              <a:t> an </a:t>
            </a:r>
            <a:r>
              <a:rPr lang="it-IT" b="1" dirty="0">
                <a:latin typeface="Daytona" panose="020B0604030500040204" pitchFamily="34" charset="0"/>
              </a:rPr>
              <a:t>industrial </a:t>
            </a:r>
            <a:r>
              <a:rPr lang="it-IT" b="1" dirty="0" err="1">
                <a:latin typeface="Daytona" panose="020B0604030500040204" pitchFamily="34" charset="0"/>
              </a:rPr>
              <a:t>environment</a:t>
            </a:r>
            <a:r>
              <a:rPr lang="it-IT" b="1" dirty="0">
                <a:latin typeface="Daytona" panose="020B0604030500040204" pitchFamily="34" charset="0"/>
              </a:rPr>
              <a:t> </a:t>
            </a:r>
            <a:r>
              <a:rPr lang="it-IT" dirty="0">
                <a:latin typeface="Daytona" panose="020B0604030500040204" pitchFamily="34" charset="0"/>
              </a:rPr>
              <a:t>in </a:t>
            </a:r>
            <a:r>
              <a:rPr lang="it-IT" dirty="0" err="1">
                <a:latin typeface="Daytona" panose="020B0604030500040204" pitchFamily="34" charset="0"/>
              </a:rPr>
              <a:t>which</a:t>
            </a:r>
            <a:r>
              <a:rPr lang="it-IT" dirty="0">
                <a:latin typeface="Daytona" panose="020B0604030500040204" pitchFamily="34" charset="0"/>
              </a:rPr>
              <a:t> one robot </a:t>
            </a:r>
            <a:r>
              <a:rPr lang="it-IT" b="1" dirty="0" err="1">
                <a:latin typeface="Daytona" panose="020B0604030500040204" pitchFamily="34" charset="0"/>
              </a:rPr>
              <a:t>navigates</a:t>
            </a:r>
            <a:r>
              <a:rPr lang="it-IT" dirty="0">
                <a:latin typeface="Daytona" panose="020B0604030500040204" pitchFamily="34" charset="0"/>
              </a:rPr>
              <a:t> and the </a:t>
            </a:r>
            <a:r>
              <a:rPr lang="it-IT" dirty="0" err="1">
                <a:latin typeface="Daytona" panose="020B0604030500040204" pitchFamily="34" charset="0"/>
              </a:rPr>
              <a:t>other</a:t>
            </a:r>
            <a:r>
              <a:rPr lang="it-IT" dirty="0">
                <a:latin typeface="Daytona" panose="020B0604030500040204" pitchFamily="34" charset="0"/>
              </a:rPr>
              <a:t> one </a:t>
            </a:r>
            <a:r>
              <a:rPr lang="it-IT" dirty="0" err="1">
                <a:latin typeface="Daytona" panose="020B0604030500040204" pitchFamily="34" charset="0"/>
              </a:rPr>
              <a:t>performs</a:t>
            </a:r>
            <a:r>
              <a:rPr lang="it-IT" dirty="0">
                <a:latin typeface="Daytona" panose="020B0604030500040204" pitchFamily="34" charset="0"/>
              </a:rPr>
              <a:t> a </a:t>
            </a:r>
            <a:r>
              <a:rPr lang="it-IT" b="1" dirty="0" err="1">
                <a:latin typeface="Daytona" panose="020B0604030500040204" pitchFamily="34" charset="0"/>
              </a:rPr>
              <a:t>manipulation</a:t>
            </a:r>
            <a:r>
              <a:rPr lang="it-IT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dirty="0">
              <a:latin typeface="Daytona" panose="020B0604030500040204" pitchFamily="34" charset="0"/>
            </a:endParaRPr>
          </a:p>
          <a:p>
            <a:pPr algn="just"/>
            <a:endParaRPr lang="it-IT" dirty="0">
              <a:latin typeface="Daytona" panose="020B0604030500040204" pitchFamily="34" charset="0"/>
            </a:endParaRPr>
          </a:p>
          <a:p>
            <a:pPr algn="just"/>
            <a:r>
              <a:rPr lang="it-IT" b="1" dirty="0" err="1">
                <a:latin typeface="Daytona" panose="020B0604030500040204" pitchFamily="34" charset="0"/>
              </a:rPr>
              <a:t>Modularity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is</a:t>
            </a:r>
            <a:r>
              <a:rPr lang="it-IT" dirty="0">
                <a:latin typeface="Daytona" panose="020B0604030500040204" pitchFamily="34" charset="0"/>
              </a:rPr>
              <a:t> one of the </a:t>
            </a:r>
            <a:r>
              <a:rPr lang="it-IT" dirty="0" err="1">
                <a:latin typeface="Daytona" panose="020B0604030500040204" pitchFamily="34" charset="0"/>
              </a:rPr>
              <a:t>main</a:t>
            </a:r>
            <a:r>
              <a:rPr lang="it-IT" dirty="0">
                <a:latin typeface="Daytona" panose="020B0604030500040204" pitchFamily="34" charset="0"/>
              </a:rPr>
              <a:t> goals of </a:t>
            </a:r>
            <a:r>
              <a:rPr lang="it-IT" dirty="0" err="1">
                <a:latin typeface="Daytona" panose="020B0604030500040204" pitchFamily="34" charset="0"/>
              </a:rPr>
              <a:t>this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thecnical</a:t>
            </a:r>
            <a:r>
              <a:rPr lang="it-IT" dirty="0">
                <a:latin typeface="Daytona" panose="020B0604030500040204" pitchFamily="34" charset="0"/>
              </a:rPr>
              <a:t> project, in </a:t>
            </a:r>
            <a:r>
              <a:rPr lang="it-IT" dirty="0" err="1">
                <a:latin typeface="Daytona" panose="020B0604030500040204" pitchFamily="34" charset="0"/>
              </a:rPr>
              <a:t>order</a:t>
            </a:r>
            <a:r>
              <a:rPr lang="it-IT" dirty="0">
                <a:latin typeface="Daytona" panose="020B0604030500040204" pitchFamily="34" charset="0"/>
              </a:rPr>
              <a:t> to make it </a:t>
            </a:r>
            <a:r>
              <a:rPr lang="it-IT" b="1" dirty="0">
                <a:latin typeface="Daytona" panose="020B0604030500040204" pitchFamily="34" charset="0"/>
              </a:rPr>
              <a:t>easy</a:t>
            </a:r>
            <a:r>
              <a:rPr lang="it-IT" dirty="0">
                <a:latin typeface="Daytona" panose="020B0604030500040204" pitchFamily="34" charset="0"/>
              </a:rPr>
              <a:t> to </a:t>
            </a:r>
            <a:r>
              <a:rPr lang="it-IT" dirty="0" err="1">
                <a:latin typeface="Daytona" panose="020B0604030500040204" pitchFamily="34" charset="0"/>
              </a:rPr>
              <a:t>read</a:t>
            </a:r>
            <a:r>
              <a:rPr lang="it-IT" dirty="0">
                <a:latin typeface="Daytona" panose="020B0604030500040204" pitchFamily="34" charset="0"/>
              </a:rPr>
              <a:t> and </a:t>
            </a:r>
            <a:r>
              <a:rPr lang="it-IT" b="1" dirty="0" err="1">
                <a:latin typeface="Daytona" panose="020B0604030500040204" pitchFamily="34" charset="0"/>
              </a:rPr>
              <a:t>understand</a:t>
            </a:r>
            <a:r>
              <a:rPr lang="it-IT" dirty="0">
                <a:latin typeface="Daytona" panose="020B0604030500040204" pitchFamily="34" charset="0"/>
              </a:rPr>
              <a:t>. </a:t>
            </a:r>
            <a:r>
              <a:rPr lang="it-IT" dirty="0" err="1">
                <a:latin typeface="Daytona" panose="020B0604030500040204" pitchFamily="34" charset="0"/>
              </a:rPr>
              <a:t>Moreover</a:t>
            </a:r>
            <a:r>
              <a:rPr lang="it-IT" dirty="0">
                <a:latin typeface="Daytona" panose="020B0604030500040204" pitchFamily="34" charset="0"/>
              </a:rPr>
              <a:t>, it </a:t>
            </a:r>
            <a:r>
              <a:rPr lang="it-IT" dirty="0" err="1">
                <a:latin typeface="Daytona" panose="020B0604030500040204" pitchFamily="34" charset="0"/>
              </a:rPr>
              <a:t>has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been</a:t>
            </a:r>
            <a:r>
              <a:rPr lang="it-IT" dirty="0">
                <a:latin typeface="Daytona" panose="020B0604030500040204" pitchFamily="34" charset="0"/>
              </a:rPr>
              <a:t> made </a:t>
            </a:r>
            <a:r>
              <a:rPr lang="it-IT" b="1" dirty="0" err="1">
                <a:latin typeface="Daytona" panose="020B0604030500040204" pitchFamily="34" charset="0"/>
              </a:rPr>
              <a:t>generic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enough</a:t>
            </a:r>
            <a:r>
              <a:rPr lang="it-IT" dirty="0">
                <a:latin typeface="Daytona" panose="020B0604030500040204" pitchFamily="34" charset="0"/>
              </a:rPr>
              <a:t> to be </a:t>
            </a:r>
            <a:r>
              <a:rPr lang="it-IT" dirty="0" err="1">
                <a:latin typeface="Daytona" panose="020B0604030500040204" pitchFamily="34" charset="0"/>
              </a:rPr>
              <a:t>suitably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changed</a:t>
            </a:r>
            <a:r>
              <a:rPr lang="it-IT" dirty="0">
                <a:latin typeface="Daytona" panose="020B0604030500040204" pitchFamily="34" charset="0"/>
              </a:rPr>
              <a:t> based on the </a:t>
            </a:r>
            <a:r>
              <a:rPr lang="it-IT" dirty="0" err="1">
                <a:latin typeface="Daytona" panose="020B0604030500040204" pitchFamily="34" charset="0"/>
              </a:rPr>
              <a:t>application</a:t>
            </a:r>
            <a:r>
              <a:rPr lang="it-IT" dirty="0">
                <a:latin typeface="Daytona" panose="020B0604030500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0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411095" y="917861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Results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Conclusions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82BCE2-6410-DD65-0C52-DC5DD8D92AE0}"/>
              </a:ext>
            </a:extLst>
          </p:cNvPr>
          <p:cNvSpPr txBox="1"/>
          <p:nvPr/>
        </p:nvSpPr>
        <p:spPr>
          <a:xfrm>
            <a:off x="411095" y="1505485"/>
            <a:ext cx="7400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First, the terminal of the client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will</a:t>
            </a:r>
            <a:r>
              <a:rPr lang="it-IT" sz="1400" dirty="0">
                <a:latin typeface="Daytona" panose="020B0604030500040204" pitchFamily="34" charset="0"/>
              </a:rPr>
              <a:t> show the following output: </a:t>
            </a: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8441C46-7AA7-C43E-3067-96F5198E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1943332"/>
            <a:ext cx="6219825" cy="25717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DC705D-B57B-7B64-B9C8-21695E8335EE}"/>
              </a:ext>
            </a:extLst>
          </p:cNvPr>
          <p:cNvSpPr txBox="1"/>
          <p:nvPr/>
        </p:nvSpPr>
        <p:spPr>
          <a:xfrm>
            <a:off x="411095" y="4829295"/>
            <a:ext cx="740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>
                <a:latin typeface="Daytona" panose="020B0604030500040204" pitchFamily="34" charset="0"/>
              </a:rPr>
              <a:t>Subsequently</a:t>
            </a:r>
            <a:r>
              <a:rPr lang="it-IT" sz="1400" dirty="0">
                <a:latin typeface="Daytona" panose="020B0604030500040204" pitchFamily="34" charset="0"/>
              </a:rPr>
              <a:t>, the server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receives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communication</a:t>
            </a:r>
            <a:r>
              <a:rPr lang="it-IT" sz="1400" dirty="0">
                <a:latin typeface="Daytona" panose="020B0604030500040204" pitchFamily="34" charset="0"/>
              </a:rPr>
              <a:t> from the client and starts the </a:t>
            </a:r>
            <a:r>
              <a:rPr lang="it-IT" sz="1400" dirty="0" err="1">
                <a:latin typeface="Daytona" panose="020B0604030500040204" pitchFamily="34" charset="0"/>
              </a:rPr>
              <a:t>manipulation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detection</a:t>
            </a:r>
            <a:r>
              <a:rPr lang="it-IT" sz="1400" dirty="0">
                <a:latin typeface="Daytona" panose="020B0604030500040204" pitchFamily="34" charset="0"/>
              </a:rPr>
              <a:t>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E248E03-8072-5853-F804-49EA9D1B3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" y="5443523"/>
            <a:ext cx="6788499" cy="6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7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1259186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Results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Conclusions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CB514E-CB88-B406-0A86-8309599DFEE6}"/>
              </a:ext>
            </a:extLst>
          </p:cNvPr>
          <p:cNvSpPr txBox="1"/>
          <p:nvPr/>
        </p:nvSpPr>
        <p:spPr>
          <a:xfrm>
            <a:off x="368423" y="1796197"/>
            <a:ext cx="8119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aytona" panose="020B0604030500040204" pitchFamily="34" charset="0"/>
              </a:rPr>
              <a:t>In the following images a </a:t>
            </a:r>
            <a:r>
              <a:rPr lang="it-IT" sz="1400" dirty="0" err="1">
                <a:latin typeface="Daytona" panose="020B0604030500040204" pitchFamily="34" charset="0"/>
              </a:rPr>
              <a:t>before</a:t>
            </a:r>
            <a:r>
              <a:rPr lang="it-IT" sz="1400" dirty="0">
                <a:latin typeface="Daytona" panose="020B0604030500040204" pitchFamily="34" charset="0"/>
              </a:rPr>
              <a:t> and after of the </a:t>
            </a:r>
            <a:r>
              <a:rPr lang="it-IT" sz="1400" dirty="0" err="1">
                <a:latin typeface="Daytona" panose="020B0604030500040204" pitchFamily="34" charset="0"/>
              </a:rPr>
              <a:t>communication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will</a:t>
            </a:r>
            <a:r>
              <a:rPr lang="it-IT" sz="1400" dirty="0">
                <a:latin typeface="Daytona" panose="020B0604030500040204" pitchFamily="34" charset="0"/>
              </a:rPr>
              <a:t> be </a:t>
            </a:r>
            <a:r>
              <a:rPr lang="it-IT" sz="1400" dirty="0" err="1">
                <a:latin typeface="Daytona" panose="020B0604030500040204" pitchFamily="34" charset="0"/>
              </a:rPr>
              <a:t>shown</a:t>
            </a:r>
            <a:r>
              <a:rPr lang="it-IT" sz="1400" dirty="0">
                <a:latin typeface="Daytona" panose="020B0604030500040204" pitchFamily="34" charset="0"/>
              </a:rPr>
              <a:t>:</a:t>
            </a:r>
          </a:p>
        </p:txBody>
      </p:sp>
      <p:pic>
        <p:nvPicPr>
          <p:cNvPr id="7" name="Immagine 6" descr="Immagine che contiene schermata, cartone animato&#10;&#10;Descrizione generata automaticamente">
            <a:extLst>
              <a:ext uri="{FF2B5EF4-FFF2-40B4-BE49-F238E27FC236}">
                <a16:creationId xmlns:a16="http://schemas.microsoft.com/office/drawing/2014/main" id="{20025B75-FD54-5899-1C0C-85E9E5D0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6" y="2575369"/>
            <a:ext cx="3265527" cy="2731389"/>
          </a:xfrm>
          <a:prstGeom prst="rect">
            <a:avLst/>
          </a:prstGeom>
        </p:spPr>
      </p:pic>
      <p:pic>
        <p:nvPicPr>
          <p:cNvPr id="11" name="Immagine 10" descr="Immagine che contiene strumento, interno&#10;&#10;Descrizione generata automaticamente">
            <a:extLst>
              <a:ext uri="{FF2B5EF4-FFF2-40B4-BE49-F238E27FC236}">
                <a16:creationId xmlns:a16="http://schemas.microsoft.com/office/drawing/2014/main" id="{9BD2A18B-F92B-9F1E-66C3-7A13EFADD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36" r="5346" b="11993"/>
          <a:stretch/>
        </p:blipFill>
        <p:spPr>
          <a:xfrm>
            <a:off x="4428359" y="2575369"/>
            <a:ext cx="3265527" cy="273138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A1E78C-A429-0DAF-01E6-86351853A8F9}"/>
              </a:ext>
            </a:extLst>
          </p:cNvPr>
          <p:cNvSpPr txBox="1"/>
          <p:nvPr/>
        </p:nvSpPr>
        <p:spPr>
          <a:xfrm>
            <a:off x="1749552" y="5418489"/>
            <a:ext cx="134721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Daytona" panose="020B0604030500040204" pitchFamily="34" charset="0"/>
              </a:rPr>
              <a:t>Before</a:t>
            </a:r>
            <a:endParaRPr lang="it-IT" b="1" dirty="0">
              <a:latin typeface="Daytona" panose="020B060403050004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878087-74CF-D1EC-990A-1C867A4F8BC6}"/>
              </a:ext>
            </a:extLst>
          </p:cNvPr>
          <p:cNvSpPr txBox="1"/>
          <p:nvPr/>
        </p:nvSpPr>
        <p:spPr>
          <a:xfrm>
            <a:off x="5791200" y="5418489"/>
            <a:ext cx="134721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Daytona" panose="020B0604030500040204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086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banner.png">
            <a:extLst>
              <a:ext uri="{FF2B5EF4-FFF2-40B4-BE49-F238E27FC236}">
                <a16:creationId xmlns:a16="http://schemas.microsoft.com/office/drawing/2014/main" id="{496071FB-EC39-6693-1C6D-60AA16E2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8B143D-C06C-56D4-0160-0AA310B305E5}"/>
              </a:ext>
            </a:extLst>
          </p:cNvPr>
          <p:cNvSpPr txBox="1"/>
          <p:nvPr/>
        </p:nvSpPr>
        <p:spPr>
          <a:xfrm>
            <a:off x="119164" y="974074"/>
            <a:ext cx="679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971720"/>
                </a:solidFill>
                <a:latin typeface="Daytona" panose="020B0604030500040204" pitchFamily="34" charset="0"/>
              </a:rPr>
              <a:t>Video with focus on </a:t>
            </a:r>
            <a:r>
              <a:rPr lang="it-IT" sz="18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turtlebot’s</a:t>
            </a:r>
            <a:r>
              <a:rPr lang="it-IT" sz="18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18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navigation</a:t>
            </a:r>
            <a:endParaRPr lang="it-IT" dirty="0"/>
          </a:p>
        </p:txBody>
      </p:sp>
      <p:pic>
        <p:nvPicPr>
          <p:cNvPr id="4" name="Video_focus_on_turtlebot">
            <a:hlinkClick r:id="" action="ppaction://media"/>
            <a:extLst>
              <a:ext uri="{FF2B5EF4-FFF2-40B4-BE49-F238E27FC236}">
                <a16:creationId xmlns:a16="http://schemas.microsoft.com/office/drawing/2014/main" id="{B3296162-45DD-DF55-5BF0-6624EB8FF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00188"/>
            <a:ext cx="9144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banner.png">
            <a:extLst>
              <a:ext uri="{FF2B5EF4-FFF2-40B4-BE49-F238E27FC236}">
                <a16:creationId xmlns:a16="http://schemas.microsoft.com/office/drawing/2014/main" id="{D81E816C-219E-3B47-0938-1285F4E4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CCBD7E-5132-0862-45CC-FC771E4ED638}"/>
              </a:ext>
            </a:extLst>
          </p:cNvPr>
          <p:cNvSpPr txBox="1"/>
          <p:nvPr/>
        </p:nvSpPr>
        <p:spPr>
          <a:xfrm>
            <a:off x="119164" y="974074"/>
            <a:ext cx="679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971720"/>
                </a:solidFill>
                <a:latin typeface="Daytona" panose="020B0604030500040204" pitchFamily="34" charset="0"/>
              </a:rPr>
              <a:t>Video with focus on </a:t>
            </a:r>
            <a:r>
              <a:rPr lang="it-IT" sz="18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kuka’s</a:t>
            </a:r>
            <a:r>
              <a:rPr lang="it-IT" sz="18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18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manipulation</a:t>
            </a:r>
            <a:endParaRPr lang="it-IT" dirty="0"/>
          </a:p>
        </p:txBody>
      </p:sp>
      <p:pic>
        <p:nvPicPr>
          <p:cNvPr id="5" name="Video_focus_kuka">
            <a:hlinkClick r:id="" action="ppaction://media"/>
            <a:extLst>
              <a:ext uri="{FF2B5EF4-FFF2-40B4-BE49-F238E27FC236}">
                <a16:creationId xmlns:a16="http://schemas.microsoft.com/office/drawing/2014/main" id="{8D76E925-C78C-E86C-02DB-44A3D5A33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00188"/>
            <a:ext cx="9144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4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4" y="1003846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Possible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improvements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Immagine 4" descr="Immagine che contiene schermata, cartone animato&#10;&#10;Descrizione generata automaticamente">
            <a:extLst>
              <a:ext uri="{FF2B5EF4-FFF2-40B4-BE49-F238E27FC236}">
                <a16:creationId xmlns:a16="http://schemas.microsoft.com/office/drawing/2014/main" id="{0A41D04F-C82B-3909-A93A-B62B0FF7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44" y="2751573"/>
            <a:ext cx="3219096" cy="3219096"/>
          </a:xfrm>
          <a:prstGeom prst="rect">
            <a:avLst/>
          </a:prstGeom>
        </p:spPr>
      </p:pic>
      <p:pic>
        <p:nvPicPr>
          <p:cNvPr id="7" name="Immagine 6" descr="Immagine che contiene schermata, cartone animato&#10;&#10;Descrizione generata automaticamente">
            <a:extLst>
              <a:ext uri="{FF2B5EF4-FFF2-40B4-BE49-F238E27FC236}">
                <a16:creationId xmlns:a16="http://schemas.microsoft.com/office/drawing/2014/main" id="{0386CD3F-CB53-BD86-C9F8-0D761D2E6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462" y="2751573"/>
            <a:ext cx="3219096" cy="32190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B1354B-B464-8DC3-FC2E-E0166DE924AD}"/>
              </a:ext>
            </a:extLst>
          </p:cNvPr>
          <p:cNvSpPr txBox="1"/>
          <p:nvPr/>
        </p:nvSpPr>
        <p:spPr>
          <a:xfrm>
            <a:off x="368423" y="1726594"/>
            <a:ext cx="826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One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issue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regarding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execution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manipulator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does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not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get</a:t>
            </a:r>
            <a:r>
              <a:rPr lang="it-IT" sz="1400" b="1" dirty="0">
                <a:latin typeface="Daytona" panose="020B0604030500040204" pitchFamily="34" charset="0"/>
              </a:rPr>
              <a:t> to the </a:t>
            </a:r>
            <a:r>
              <a:rPr lang="it-IT" sz="1400" b="1" dirty="0" err="1">
                <a:latin typeface="Daytona" panose="020B0604030500040204" pitchFamily="34" charset="0"/>
              </a:rPr>
              <a:t>very</a:t>
            </a:r>
            <a:r>
              <a:rPr lang="it-IT" sz="1400" b="1" dirty="0">
                <a:latin typeface="Daytona" panose="020B0604030500040204" pitchFamily="34" charset="0"/>
              </a:rPr>
              <a:t> center of the marker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as</a:t>
            </a:r>
            <a:r>
              <a:rPr lang="it-IT" sz="1400" dirty="0">
                <a:latin typeface="Daytona" panose="020B0604030500040204" pitchFamily="34" charset="0"/>
              </a:rPr>
              <a:t> it </a:t>
            </a:r>
            <a:r>
              <a:rPr lang="it-IT" sz="1400" dirty="0" err="1">
                <a:latin typeface="Daytona" panose="020B0604030500040204" pitchFamily="34" charset="0"/>
              </a:rPr>
              <a:t>incorrectly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detects</a:t>
            </a:r>
            <a:r>
              <a:rPr lang="it-IT" sz="1400" dirty="0">
                <a:latin typeface="Daytona" panose="020B0604030500040204" pitchFamily="34" charset="0"/>
              </a:rPr>
              <a:t> the frame </a:t>
            </a:r>
            <a:r>
              <a:rPr lang="it-IT" sz="1400" dirty="0" err="1">
                <a:latin typeface="Daytona" panose="020B0604030500040204" pitchFamily="34" charset="0"/>
              </a:rPr>
              <a:t>attached</a:t>
            </a:r>
            <a:r>
              <a:rPr lang="it-IT" sz="1400" dirty="0">
                <a:latin typeface="Daytona" panose="020B0604030500040204" pitchFamily="34" charset="0"/>
              </a:rPr>
              <a:t> to the marker.</a:t>
            </a:r>
          </a:p>
        </p:txBody>
      </p:sp>
    </p:spTree>
    <p:extLst>
      <p:ext uri="{BB962C8B-B14F-4D97-AF65-F5344CB8AC3E}">
        <p14:creationId xmlns:p14="http://schemas.microsoft.com/office/powerpoint/2010/main" val="294864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100255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Possible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improvements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A392A62-2904-A571-A4BF-213292275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20"/>
          <a:stretch/>
        </p:blipFill>
        <p:spPr>
          <a:xfrm>
            <a:off x="1841354" y="2159287"/>
            <a:ext cx="5133975" cy="8887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B6A5C7-710D-8FD4-D82C-6A79F16169C6}"/>
              </a:ext>
            </a:extLst>
          </p:cNvPr>
          <p:cNvSpPr txBox="1"/>
          <p:nvPr/>
        </p:nvSpPr>
        <p:spPr>
          <a:xfrm>
            <a:off x="368423" y="1402664"/>
            <a:ext cx="807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One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solution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I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tried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substitute</a:t>
            </a:r>
            <a:r>
              <a:rPr lang="it-IT" sz="1400" dirty="0">
                <a:latin typeface="Daytona" panose="020B0604030500040204" pitchFamily="34" charset="0"/>
              </a:rPr>
              <a:t> the camera with a </a:t>
            </a:r>
            <a:r>
              <a:rPr lang="it-IT" sz="1400" b="1" dirty="0" err="1">
                <a:latin typeface="Daytona" panose="020B0604030500040204" pitchFamily="34" charset="0"/>
              </a:rPr>
              <a:t>depth</a:t>
            </a:r>
            <a:r>
              <a:rPr lang="it-IT" sz="1400" b="1" dirty="0">
                <a:latin typeface="Daytona" panose="020B0604030500040204" pitchFamily="34" charset="0"/>
              </a:rPr>
              <a:t> camera </a:t>
            </a:r>
            <a:r>
              <a:rPr lang="it-IT" sz="1400" b="1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:</a:t>
            </a:r>
            <a:endParaRPr lang="it-IT" sz="1400" b="1" dirty="0">
              <a:latin typeface="Daytona" panose="020B060403050004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C25CD1-C775-EB9C-096E-8FAEDA9F9E52}"/>
              </a:ext>
            </a:extLst>
          </p:cNvPr>
          <p:cNvSpPr txBox="1"/>
          <p:nvPr/>
        </p:nvSpPr>
        <p:spPr>
          <a:xfrm>
            <a:off x="368423" y="3736690"/>
            <a:ext cx="7881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>
                <a:latin typeface="Daytona" panose="020B0604030500040204" pitchFamily="34" charset="0"/>
              </a:rPr>
              <a:t>Unfortunately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solution</a:t>
            </a:r>
            <a:r>
              <a:rPr lang="it-IT" sz="1400" dirty="0">
                <a:latin typeface="Daytona" panose="020B0604030500040204" pitchFamily="34" charset="0"/>
              </a:rPr>
              <a:t> led to an </a:t>
            </a:r>
            <a:r>
              <a:rPr lang="it-IT" sz="1400" b="1" dirty="0" err="1">
                <a:latin typeface="Daytona" panose="020B0604030500040204" pitchFamily="34" charset="0"/>
              </a:rPr>
              <a:t>incorrect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kinematic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inversion</a:t>
            </a:r>
            <a:r>
              <a:rPr lang="it-IT" sz="1400" dirty="0">
                <a:latin typeface="Daytona" panose="020B0604030500040204" pitchFamily="34" charset="0"/>
              </a:rPr>
              <a:t>, so the </a:t>
            </a:r>
            <a:r>
              <a:rPr lang="it-IT" sz="1400" dirty="0" err="1">
                <a:latin typeface="Daytona" panose="020B0604030500040204" pitchFamily="34" charset="0"/>
              </a:rPr>
              <a:t>final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decision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keep</a:t>
            </a:r>
            <a:r>
              <a:rPr lang="it-IT" sz="1400" dirty="0">
                <a:latin typeface="Daytona" panose="020B0604030500040204" pitchFamily="34" charset="0"/>
              </a:rPr>
              <a:t> the camera </a:t>
            </a:r>
            <a:r>
              <a:rPr lang="it-IT" sz="1400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 and to </a:t>
            </a:r>
            <a:r>
              <a:rPr lang="it-IT" sz="1400" dirty="0" err="1">
                <a:latin typeface="Daytona" panose="020B0604030500040204" pitchFamily="34" charset="0"/>
              </a:rPr>
              <a:t>accept</a:t>
            </a:r>
            <a:r>
              <a:rPr lang="it-IT" sz="1400" dirty="0">
                <a:latin typeface="Daytona" panose="020B0604030500040204" pitchFamily="34" charset="0"/>
              </a:rPr>
              <a:t> the positioning </a:t>
            </a:r>
            <a:r>
              <a:rPr lang="it-IT" sz="1400" dirty="0" err="1">
                <a:latin typeface="Daytona" panose="020B0604030500040204" pitchFamily="34" charset="0"/>
              </a:rPr>
              <a:t>error</a:t>
            </a:r>
            <a:r>
              <a:rPr lang="it-IT" sz="1400" dirty="0">
                <a:latin typeface="Daytona" panose="020B0604030500040204" pitchFamily="34" charset="0"/>
              </a:rPr>
              <a:t> of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manipulator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 err="1">
                <a:latin typeface="Daytona" panose="020B0604030500040204" pitchFamily="34" charset="0"/>
              </a:rPr>
              <a:t>Surely</a:t>
            </a:r>
            <a:r>
              <a:rPr lang="it-IT" sz="1400" dirty="0">
                <a:latin typeface="Daytona" panose="020B0604030500040204" pitchFamily="34" charset="0"/>
              </a:rPr>
              <a:t>, some work can be </a:t>
            </a:r>
            <a:r>
              <a:rPr lang="it-IT" sz="1400" dirty="0" err="1">
                <a:latin typeface="Daytona" panose="020B0604030500040204" pitchFamily="34" charset="0"/>
              </a:rPr>
              <a:t>done</a:t>
            </a:r>
            <a:r>
              <a:rPr lang="it-IT" sz="1400" dirty="0">
                <a:latin typeface="Daytona" panose="020B0604030500040204" pitchFamily="34" charset="0"/>
              </a:rPr>
              <a:t> to make the </a:t>
            </a:r>
            <a:r>
              <a:rPr lang="it-IT" sz="1400" dirty="0" err="1">
                <a:latin typeface="Daytona" panose="020B0604030500040204" pitchFamily="34" charset="0"/>
              </a:rPr>
              <a:t>kinematic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inversion</a:t>
            </a:r>
            <a:r>
              <a:rPr lang="it-IT" sz="1400" dirty="0">
                <a:latin typeface="Daytona" panose="020B0604030500040204" pitchFamily="34" charset="0"/>
              </a:rPr>
              <a:t> work </a:t>
            </a:r>
            <a:r>
              <a:rPr lang="it-IT" sz="1400" dirty="0" err="1">
                <a:latin typeface="Daytona" panose="020B0604030500040204" pitchFamily="34" charset="0"/>
              </a:rPr>
              <a:t>even</a:t>
            </a:r>
            <a:r>
              <a:rPr lang="it-IT" sz="1400" dirty="0">
                <a:latin typeface="Daytona" panose="020B0604030500040204" pitchFamily="34" charset="0"/>
              </a:rPr>
              <a:t> with the </a:t>
            </a:r>
            <a:r>
              <a:rPr lang="it-IT" sz="1400" dirty="0" err="1">
                <a:latin typeface="Daytona" panose="020B0604030500040204" pitchFamily="34" charset="0"/>
              </a:rPr>
              <a:t>depth</a:t>
            </a:r>
            <a:r>
              <a:rPr lang="it-IT" sz="1400" dirty="0">
                <a:latin typeface="Daytona" panose="020B0604030500040204" pitchFamily="34" charset="0"/>
              </a:rPr>
              <a:t> camera </a:t>
            </a:r>
            <a:r>
              <a:rPr lang="it-IT" sz="1400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which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represents</a:t>
            </a:r>
            <a:r>
              <a:rPr lang="it-IT" sz="1400" dirty="0">
                <a:latin typeface="Daytona" panose="020B0604030500040204" pitchFamily="34" charset="0"/>
              </a:rPr>
              <a:t> a </a:t>
            </a:r>
            <a:r>
              <a:rPr lang="it-IT" sz="1400" dirty="0" err="1">
                <a:latin typeface="Daytona" panose="020B0604030500040204" pitchFamily="34" charset="0"/>
              </a:rPr>
              <a:t>further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improvement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could</a:t>
            </a:r>
            <a:r>
              <a:rPr lang="it-IT" sz="1400" dirty="0">
                <a:latin typeface="Daytona" panose="020B0604030500040204" pitchFamily="34" charset="0"/>
              </a:rPr>
              <a:t> be </a:t>
            </a:r>
            <a:r>
              <a:rPr lang="it-IT" sz="1400" dirty="0" err="1">
                <a:latin typeface="Daytona" panose="020B0604030500040204" pitchFamily="34" charset="0"/>
              </a:rPr>
              <a:t>performed</a:t>
            </a:r>
            <a:r>
              <a:rPr lang="it-IT" sz="1400" dirty="0">
                <a:latin typeface="Daytona" panose="020B0604030500040204" pitchFamily="34" charset="0"/>
              </a:rPr>
              <a:t> on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project.</a:t>
            </a:r>
          </a:p>
        </p:txBody>
      </p:sp>
    </p:spTree>
    <p:extLst>
      <p:ext uri="{BB962C8B-B14F-4D97-AF65-F5344CB8AC3E}">
        <p14:creationId xmlns:p14="http://schemas.microsoft.com/office/powerpoint/2010/main" val="169193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D99E56-5E24-120B-14EC-07D1FC6EF38D}"/>
              </a:ext>
            </a:extLst>
          </p:cNvPr>
          <p:cNvSpPr txBox="1"/>
          <p:nvPr/>
        </p:nvSpPr>
        <p:spPr>
          <a:xfrm>
            <a:off x="109331" y="3429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71720"/>
                </a:solidFill>
                <a:latin typeface="Daytona" panose="020B0604030500040204" pitchFamily="34" charset="0"/>
              </a:rPr>
              <a:t>THANK YOU FOR YOUR ATTENTION</a:t>
            </a:r>
            <a:endParaRPr lang="it-IT" sz="2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1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49F17C-F010-110D-752A-EED72B63EF38}"/>
              </a:ext>
            </a:extLst>
          </p:cNvPr>
          <p:cNvSpPr txBox="1"/>
          <p:nvPr/>
        </p:nvSpPr>
        <p:spPr>
          <a:xfrm>
            <a:off x="435006" y="949235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PRESENTATION’S KEY POINTS</a:t>
            </a:r>
            <a:endParaRPr lang="it-IT" sz="16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117CE5-A401-9CF8-CE63-CBE3BD351DCD}"/>
              </a:ext>
            </a:extLst>
          </p:cNvPr>
          <p:cNvSpPr txBox="1"/>
          <p:nvPr/>
        </p:nvSpPr>
        <p:spPr>
          <a:xfrm>
            <a:off x="566530" y="1269519"/>
            <a:ext cx="7951305" cy="543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Packages and Folders;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Robots</a:t>
            </a:r>
            <a:r>
              <a:rPr lang="it-IT" sz="1600" dirty="0">
                <a:latin typeface="Daytona" panose="020B0604030500040204" pitchFamily="34" charset="0"/>
              </a:rPr>
              <a:t>’ models and Gazebo world;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Sensors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Offline </a:t>
            </a:r>
            <a:r>
              <a:rPr lang="it-IT" sz="1600" dirty="0" err="1">
                <a:latin typeface="Daytona" panose="020B0604030500040204" pitchFamily="34" charset="0"/>
              </a:rPr>
              <a:t>map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Marker </a:t>
            </a:r>
            <a:r>
              <a:rPr lang="it-IT" sz="1600" dirty="0" err="1">
                <a:latin typeface="Daytona" panose="020B0604030500040204" pitchFamily="34" charset="0"/>
              </a:rPr>
              <a:t>Detection</a:t>
            </a:r>
            <a:r>
              <a:rPr lang="it-IT" sz="1600" dirty="0">
                <a:latin typeface="Daytona" panose="020B0604030500040204" pitchFamily="34" charset="0"/>
              </a:rPr>
              <a:t> with </a:t>
            </a:r>
            <a:r>
              <a:rPr lang="it-IT" sz="1600" dirty="0" err="1">
                <a:latin typeface="Daytona" panose="020B0604030500040204" pitchFamily="34" charset="0"/>
              </a:rPr>
              <a:t>ArUco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Navigation</a:t>
            </a:r>
            <a:r>
              <a:rPr lang="it-IT" sz="1600" dirty="0">
                <a:latin typeface="Daytona" panose="020B0604030500040204" pitchFamily="34" charset="0"/>
              </a:rPr>
              <a:t> </a:t>
            </a:r>
            <a:r>
              <a:rPr lang="it-IT" sz="1600" dirty="0" err="1">
                <a:latin typeface="Daytona" panose="020B0604030500040204" pitchFamily="34" charset="0"/>
              </a:rPr>
              <a:t>stack</a:t>
            </a:r>
            <a:r>
              <a:rPr lang="it-IT" sz="1600" dirty="0">
                <a:latin typeface="Daytona" panose="020B0604030500040204" pitchFamily="34" charset="0"/>
              </a:rPr>
              <a:t> and </a:t>
            </a:r>
            <a:r>
              <a:rPr lang="it-IT" sz="1600" dirty="0" err="1">
                <a:latin typeface="Daytona" panose="020B0604030500040204" pitchFamily="34" charset="0"/>
              </a:rPr>
              <a:t>ArUco</a:t>
            </a:r>
            <a:r>
              <a:rPr lang="it-IT" sz="1600" dirty="0">
                <a:latin typeface="Daytona" panose="020B0604030500040204" pitchFamily="34" charset="0"/>
              </a:rPr>
              <a:t> </a:t>
            </a:r>
            <a:r>
              <a:rPr lang="it-IT" sz="1600" dirty="0" err="1">
                <a:latin typeface="Daytona" panose="020B0604030500040204" pitchFamily="34" charset="0"/>
              </a:rPr>
              <a:t>launch</a:t>
            </a:r>
            <a:r>
              <a:rPr lang="it-IT" sz="1600" dirty="0">
                <a:latin typeface="Daytona" panose="020B0604030500040204" pitchFamily="34" charset="0"/>
              </a:rPr>
              <a:t> files;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Move</a:t>
            </a:r>
            <a:r>
              <a:rPr lang="it-IT" sz="1600" dirty="0">
                <a:latin typeface="Daytona" panose="020B0604030500040204" pitchFamily="34" charset="0"/>
              </a:rPr>
              <a:t> and </a:t>
            </a:r>
            <a:r>
              <a:rPr lang="it-IT" sz="1600" dirty="0" err="1">
                <a:latin typeface="Daytona" panose="020B0604030500040204" pitchFamily="34" charset="0"/>
              </a:rPr>
              <a:t>Search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 algn="just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Inverse </a:t>
            </a:r>
            <a:r>
              <a:rPr lang="it-IT" sz="1600" dirty="0" err="1">
                <a:latin typeface="Daytona" panose="020B0604030500040204" pitchFamily="34" charset="0"/>
              </a:rPr>
              <a:t>Kinematic</a:t>
            </a:r>
            <a:r>
              <a:rPr lang="it-IT" sz="1600" dirty="0">
                <a:latin typeface="Daytona" panose="020B0604030500040204" pitchFamily="34" charset="0"/>
              </a:rPr>
              <a:t> Control;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Client/Server </a:t>
            </a:r>
            <a:r>
              <a:rPr lang="it-IT" sz="1600" dirty="0" err="1">
                <a:latin typeface="Daytona" panose="020B0604030500040204" pitchFamily="34" charset="0"/>
              </a:rPr>
              <a:t>approach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Results</a:t>
            </a:r>
            <a:r>
              <a:rPr lang="it-IT" sz="1600" dirty="0">
                <a:latin typeface="Daytona" panose="020B0604030500040204" pitchFamily="34" charset="0"/>
              </a:rPr>
              <a:t> and </a:t>
            </a:r>
            <a:r>
              <a:rPr lang="it-IT" sz="1600" dirty="0" err="1">
                <a:latin typeface="Daytona" panose="020B0604030500040204" pitchFamily="34" charset="0"/>
              </a:rPr>
              <a:t>Conclusions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Possible</a:t>
            </a:r>
            <a:r>
              <a:rPr lang="it-IT" sz="1600" dirty="0">
                <a:latin typeface="Daytona" panose="020B0604030500040204" pitchFamily="34" charset="0"/>
              </a:rPr>
              <a:t> </a:t>
            </a:r>
            <a:r>
              <a:rPr lang="it-IT" sz="1600" dirty="0" err="1">
                <a:latin typeface="Daytona" panose="020B0604030500040204" pitchFamily="34" charset="0"/>
              </a:rPr>
              <a:t>improvements</a:t>
            </a:r>
            <a:r>
              <a:rPr lang="it-IT" sz="1600" dirty="0">
                <a:latin typeface="Daytona" panose="020B0604030500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93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D8F862-2B9F-0DF3-D599-2A8C39D04624}"/>
              </a:ext>
            </a:extLst>
          </p:cNvPr>
          <p:cNvSpPr txBox="1"/>
          <p:nvPr/>
        </p:nvSpPr>
        <p:spPr>
          <a:xfrm>
            <a:off x="435006" y="1038687"/>
            <a:ext cx="840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71720"/>
                </a:solidFill>
                <a:latin typeface="Daytona" panose="020B0604030500040204" pitchFamily="34" charset="0"/>
              </a:rPr>
              <a:t>Packages and folders</a:t>
            </a:r>
            <a:endParaRPr lang="it-IT" sz="1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49A13F-2ED0-84DA-7667-BCF38C2A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32" y="1900916"/>
            <a:ext cx="4895850" cy="9334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4F89AC-322F-081A-546A-9E4AF6E1E04A}"/>
              </a:ext>
            </a:extLst>
          </p:cNvPr>
          <p:cNvSpPr txBox="1"/>
          <p:nvPr/>
        </p:nvSpPr>
        <p:spPr>
          <a:xfrm>
            <a:off x="526774" y="2912165"/>
            <a:ext cx="840715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400" b="1" dirty="0" err="1">
                <a:latin typeface="Daytona" panose="020B0604030500040204" pitchFamily="34" charset="0"/>
              </a:rPr>
              <a:t>aruco_ros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provided</a:t>
            </a:r>
            <a:r>
              <a:rPr lang="it-IT" sz="1400" dirty="0">
                <a:latin typeface="Daytona" panose="020B0604030500040204" pitchFamily="34" charset="0"/>
              </a:rPr>
              <a:t> by </a:t>
            </a:r>
            <a:r>
              <a:rPr lang="it-IT" sz="1400" dirty="0" err="1">
                <a:latin typeface="Daytona" panose="020B0604030500040204" pitchFamily="34" charset="0"/>
              </a:rPr>
              <a:t>Pal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Robotics</a:t>
            </a:r>
            <a:r>
              <a:rPr lang="it-IT" sz="1400" dirty="0">
                <a:latin typeface="Daytona" panose="020B0604030500040204" pitchFamily="34" charset="0"/>
              </a:rPr>
              <a:t>. </a:t>
            </a:r>
            <a:r>
              <a:rPr lang="it-IT" sz="1400" dirty="0" err="1">
                <a:latin typeface="Daytona" panose="020B0604030500040204" pitchFamily="34" charset="0"/>
              </a:rPr>
              <a:t>Through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package it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to create the «</a:t>
            </a:r>
            <a:r>
              <a:rPr lang="it-IT" sz="1400" dirty="0" err="1">
                <a:latin typeface="Daytona" panose="020B0604030500040204" pitchFamily="34" charset="0"/>
              </a:rPr>
              <a:t>all_aruco.launch</a:t>
            </a:r>
            <a:r>
              <a:rPr lang="it-IT" sz="1400" dirty="0">
                <a:latin typeface="Daytona" panose="020B0604030500040204" pitchFamily="34" charset="0"/>
              </a:rPr>
              <a:t>»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it-IT" sz="1400" dirty="0">
              <a:latin typeface="Daytona" panose="020B0604030500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400" b="1" dirty="0" err="1">
                <a:latin typeface="Daytona" panose="020B0604030500040204" pitchFamily="34" charset="0"/>
              </a:rPr>
              <a:t>kuka</a:t>
            </a:r>
            <a:r>
              <a:rPr lang="it-IT" sz="1400" b="1" dirty="0">
                <a:latin typeface="Daytona" panose="020B0604030500040204" pitchFamily="34" charset="0"/>
              </a:rPr>
              <a:t>:_</a:t>
            </a:r>
            <a:r>
              <a:rPr lang="it-IT" sz="1400" b="1" dirty="0" err="1">
                <a:latin typeface="Daytona" panose="020B0604030500040204" pitchFamily="34" charset="0"/>
              </a:rPr>
              <a:t>iiwa_support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provided</a:t>
            </a:r>
            <a:r>
              <a:rPr lang="it-IT" sz="1400" dirty="0">
                <a:latin typeface="Daytona" panose="020B0604030500040204" pitchFamily="34" charset="0"/>
              </a:rPr>
              <a:t> by the professor. </a:t>
            </a:r>
            <a:r>
              <a:rPr lang="it-IT" sz="1400" dirty="0" err="1">
                <a:latin typeface="Daytona" panose="020B0604030500040204" pitchFamily="34" charset="0"/>
              </a:rPr>
              <a:t>Through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package it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extract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urdf</a:t>
            </a:r>
            <a:r>
              <a:rPr lang="it-IT" sz="1400" dirty="0">
                <a:latin typeface="Daytona" panose="020B0604030500040204" pitchFamily="34" charset="0"/>
              </a:rPr>
              <a:t> of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Iiwa</a:t>
            </a:r>
            <a:r>
              <a:rPr lang="it-IT" sz="1400" dirty="0">
                <a:latin typeface="Daytona" panose="020B0604030500040204" pitchFamily="34" charset="0"/>
              </a:rPr>
              <a:t>. </a:t>
            </a:r>
            <a:r>
              <a:rPr lang="it-IT" sz="1400" dirty="0" err="1">
                <a:latin typeface="Daytona" panose="020B0604030500040204" pitchFamily="34" charset="0"/>
              </a:rPr>
              <a:t>Moreover</a:t>
            </a:r>
            <a:r>
              <a:rPr lang="it-IT" sz="1400" dirty="0">
                <a:latin typeface="Daytona" panose="020B0604030500040204" pitchFamily="34" charset="0"/>
              </a:rPr>
              <a:t>, I </a:t>
            </a:r>
            <a:r>
              <a:rPr lang="it-IT" sz="1400" dirty="0" err="1">
                <a:latin typeface="Daytona" panose="020B0604030500040204" pitchFamily="34" charset="0"/>
              </a:rPr>
              <a:t>used</a:t>
            </a:r>
            <a:r>
              <a:rPr lang="it-IT" sz="1400" dirty="0">
                <a:latin typeface="Daytona" panose="020B0604030500040204" pitchFamily="34" charset="0"/>
              </a:rPr>
              <a:t> the meshes of iiwa7 and the controllers in the .</a:t>
            </a:r>
            <a:r>
              <a:rPr lang="it-IT" sz="1400" dirty="0" err="1">
                <a:latin typeface="Daytona" panose="020B0604030500040204" pitchFamily="34" charset="0"/>
              </a:rPr>
              <a:t>yaml</a:t>
            </a:r>
            <a:r>
              <a:rPr lang="it-IT" sz="1400" dirty="0">
                <a:latin typeface="Daytona" panose="020B0604030500040204" pitchFamily="34" charset="0"/>
              </a:rPr>
              <a:t> file.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it-IT" sz="1400" dirty="0">
              <a:latin typeface="Daytona" panose="020B0604030500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400" b="1" dirty="0">
                <a:latin typeface="Daytona" panose="020B0604030500040204" pitchFamily="34" charset="0"/>
              </a:rPr>
              <a:t>turtlebot3_description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provided</a:t>
            </a:r>
            <a:r>
              <a:rPr lang="it-IT" sz="1400" dirty="0">
                <a:latin typeface="Daytona" panose="020B0604030500040204" pitchFamily="34" charset="0"/>
              </a:rPr>
              <a:t> by ROBOTIS. The </a:t>
            </a:r>
            <a:r>
              <a:rPr lang="it-IT" sz="1400" dirty="0" err="1">
                <a:latin typeface="Daytona" panose="020B0604030500040204" pitchFamily="34" charset="0"/>
              </a:rPr>
              <a:t>xacro</a:t>
            </a:r>
            <a:r>
              <a:rPr lang="it-IT" sz="1400" dirty="0">
                <a:latin typeface="Daytona" panose="020B0604030500040204" pitchFamily="34" charset="0"/>
              </a:rPr>
              <a:t> file and meshes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taken</a:t>
            </a:r>
            <a:r>
              <a:rPr lang="it-IT" sz="1400" dirty="0">
                <a:latin typeface="Daytona" panose="020B0604030500040204" pitchFamily="34" charset="0"/>
              </a:rPr>
              <a:t> from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package.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it-IT" sz="1400" dirty="0">
              <a:latin typeface="Daytona" panose="020B0604030500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400" b="1" dirty="0" err="1">
                <a:latin typeface="Daytona" panose="020B0604030500040204" pitchFamily="34" charset="0"/>
              </a:rPr>
              <a:t>rl_exam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the project package. First of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here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will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find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files, the </a:t>
            </a:r>
            <a:r>
              <a:rPr lang="it-IT" sz="1400" dirty="0" err="1">
                <a:latin typeface="Daytona" panose="020B0604030500040204" pitchFamily="34" charset="0"/>
              </a:rPr>
              <a:t>nodes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need</a:t>
            </a:r>
            <a:r>
              <a:rPr lang="it-IT" sz="1400" dirty="0">
                <a:latin typeface="Daytona" panose="020B0604030500040204" pitchFamily="34" charset="0"/>
              </a:rPr>
              <a:t> to be </a:t>
            </a:r>
            <a:r>
              <a:rPr lang="it-IT" sz="1400" dirty="0" err="1">
                <a:latin typeface="Daytona" panose="020B0604030500040204" pitchFamily="34" charset="0"/>
              </a:rPr>
              <a:t>executed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 the models of the </a:t>
            </a:r>
            <a:r>
              <a:rPr lang="it-IT" sz="1400" dirty="0" err="1">
                <a:latin typeface="Daytona" panose="020B0604030500040204" pitchFamily="34" charset="0"/>
              </a:rPr>
              <a:t>fiducial</a:t>
            </a:r>
            <a:r>
              <a:rPr lang="it-IT" sz="1400" dirty="0">
                <a:latin typeface="Daytona" panose="020B0604030500040204" pitchFamily="34" charset="0"/>
              </a:rPr>
              <a:t> markers and of the gazebo world. </a:t>
            </a:r>
            <a:r>
              <a:rPr lang="it-IT" sz="1400" dirty="0" err="1">
                <a:latin typeface="Daytona" panose="020B0604030500040204" pitchFamily="34" charset="0"/>
              </a:rPr>
              <a:t>Moreover</a:t>
            </a:r>
            <a:r>
              <a:rPr lang="it-IT" sz="1400" dirty="0">
                <a:latin typeface="Daytona" panose="020B0604030500040204" pitchFamily="34" charset="0"/>
              </a:rPr>
              <a:t>, it </a:t>
            </a:r>
            <a:r>
              <a:rPr lang="it-IT" sz="1400" dirty="0" err="1">
                <a:latin typeface="Daytona" panose="020B0604030500040204" pitchFamily="34" charset="0"/>
              </a:rPr>
              <a:t>also</a:t>
            </a:r>
            <a:r>
              <a:rPr lang="it-IT" sz="1400" dirty="0">
                <a:latin typeface="Daytona" panose="020B0604030500040204" pitchFamily="34" charset="0"/>
              </a:rPr>
              <a:t> include the </a:t>
            </a:r>
            <a:r>
              <a:rPr lang="it-IT" sz="1400" dirty="0" err="1">
                <a:latin typeface="Daytona" panose="020B0604030500040204" pitchFamily="34" charset="0"/>
              </a:rPr>
              <a:t>Rviz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configuration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properly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saved</a:t>
            </a:r>
            <a:r>
              <a:rPr lang="it-IT" sz="1400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be ready to use. The «</a:t>
            </a:r>
            <a:r>
              <a:rPr lang="it-IT" sz="1400" dirty="0" err="1">
                <a:latin typeface="Daytona" panose="020B0604030500040204" pitchFamily="34" charset="0"/>
              </a:rPr>
              <a:t>maps</a:t>
            </a:r>
            <a:r>
              <a:rPr lang="it-IT" sz="1400" dirty="0">
                <a:latin typeface="Daytona" panose="020B0604030500040204" pitchFamily="34" charset="0"/>
              </a:rPr>
              <a:t>» folder </a:t>
            </a:r>
            <a:r>
              <a:rPr lang="it-IT" sz="1400" dirty="0" err="1">
                <a:latin typeface="Daytona" panose="020B0604030500040204" pitchFamily="34" charset="0"/>
              </a:rPr>
              <a:t>contains</a:t>
            </a:r>
            <a:r>
              <a:rPr lang="it-IT" sz="1400" dirty="0">
                <a:latin typeface="Daytona" panose="020B0604030500040204" pitchFamily="34" charset="0"/>
              </a:rPr>
              <a:t> the .</a:t>
            </a:r>
            <a:r>
              <a:rPr lang="it-IT" sz="1400" dirty="0" err="1">
                <a:latin typeface="Daytona" panose="020B0604030500040204" pitchFamily="34" charset="0"/>
              </a:rPr>
              <a:t>pgm</a:t>
            </a:r>
            <a:r>
              <a:rPr lang="it-IT" sz="1400" dirty="0">
                <a:latin typeface="Daytona" panose="020B0604030500040204" pitchFamily="34" charset="0"/>
              </a:rPr>
              <a:t> of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its</a:t>
            </a:r>
            <a:r>
              <a:rPr lang="it-IT" sz="1400" dirty="0">
                <a:latin typeface="Daytona" panose="020B0604030500040204" pitchFamily="34" charset="0"/>
              </a:rPr>
              <a:t> .</a:t>
            </a:r>
            <a:r>
              <a:rPr lang="it-IT" sz="1400" dirty="0" err="1">
                <a:latin typeface="Daytona" panose="020B0604030500040204" pitchFamily="34" charset="0"/>
              </a:rPr>
              <a:t>yaml</a:t>
            </a:r>
            <a:r>
              <a:rPr lang="it-IT" sz="1400" dirty="0">
                <a:latin typeface="Daytona" panose="020B0604030500040204" pitchFamily="34" charset="0"/>
              </a:rPr>
              <a:t> file. An «</a:t>
            </a:r>
            <a:r>
              <a:rPr lang="it-IT" sz="1400" dirty="0" err="1">
                <a:latin typeface="Daytona" panose="020B0604030500040204" pitchFamily="34" charset="0"/>
              </a:rPr>
              <a:t>srv</a:t>
            </a:r>
            <a:r>
              <a:rPr lang="it-IT" sz="1400" dirty="0">
                <a:latin typeface="Daytona" panose="020B0604030500040204" pitchFamily="34" charset="0"/>
              </a:rPr>
              <a:t>» folder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create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implement</a:t>
            </a:r>
            <a:r>
              <a:rPr lang="it-IT" sz="1400" dirty="0">
                <a:latin typeface="Daytona" panose="020B0604030500040204" pitchFamily="34" charset="0"/>
              </a:rPr>
              <a:t> a Client/Server </a:t>
            </a:r>
            <a:r>
              <a:rPr lang="it-IT" sz="1400" dirty="0" err="1">
                <a:latin typeface="Daytona" panose="020B0604030500040204" pitchFamily="34" charset="0"/>
              </a:rPr>
              <a:t>approach</a:t>
            </a:r>
            <a:r>
              <a:rPr lang="it-IT" sz="1400" dirty="0">
                <a:latin typeface="Daytona" panose="020B0604030500040204" pitchFamily="34" charset="0"/>
              </a:rPr>
              <a:t> for the </a:t>
            </a:r>
            <a:r>
              <a:rPr lang="it-IT" sz="1400" dirty="0" err="1">
                <a:latin typeface="Daytona" panose="020B0604030500040204" pitchFamily="34" charset="0"/>
              </a:rPr>
              <a:t>communication</a:t>
            </a:r>
            <a:r>
              <a:rPr lang="it-IT" sz="1400" dirty="0">
                <a:latin typeface="Daytona" panose="020B0604030500040204" pitchFamily="34" charset="0"/>
              </a:rPr>
              <a:t>. The CMakeLists.txt file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modified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accordingly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378845-CE20-8505-BAE8-F7AB434E0C61}"/>
              </a:ext>
            </a:extLst>
          </p:cNvPr>
          <p:cNvSpPr txBox="1"/>
          <p:nvPr/>
        </p:nvSpPr>
        <p:spPr>
          <a:xfrm>
            <a:off x="368424" y="1057150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Robots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’ models and Gazebo world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453173-1FA3-F232-F135-7D2DE503B8D4}"/>
              </a:ext>
            </a:extLst>
          </p:cNvPr>
          <p:cNvSpPr txBox="1"/>
          <p:nvPr/>
        </p:nvSpPr>
        <p:spPr>
          <a:xfrm>
            <a:off x="4720968" y="2209708"/>
            <a:ext cx="420425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>
                <a:latin typeface="Daytona" panose="020B0604030500040204" pitchFamily="34" charset="0"/>
              </a:rPr>
              <a:t>Next,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created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b="1" dirty="0" err="1">
                <a:latin typeface="Daytona" panose="020B0604030500040204" pitchFamily="34" charset="0"/>
              </a:rPr>
              <a:t>spawn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robots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 err="1">
                <a:latin typeface="Daytona" panose="020B0604030500040204" pitchFamily="34" charset="0"/>
              </a:rPr>
              <a:t>Those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later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included</a:t>
            </a:r>
            <a:r>
              <a:rPr lang="it-IT" sz="1400" dirty="0">
                <a:latin typeface="Daytona" panose="020B0604030500040204" pitchFamily="34" charset="0"/>
              </a:rPr>
              <a:t> in the </a:t>
            </a:r>
            <a:r>
              <a:rPr lang="it-IT" sz="1400" b="1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one, by </a:t>
            </a:r>
            <a:r>
              <a:rPr lang="it-IT" sz="1400" dirty="0" err="1">
                <a:latin typeface="Daytona" panose="020B0604030500040204" pitchFamily="34" charset="0"/>
              </a:rPr>
              <a:t>carefully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using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two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different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namespaces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dirty="0">
                <a:latin typeface="Daytona" panose="020B0604030500040204" pitchFamily="34" charset="0"/>
              </a:rPr>
              <a:t>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not</a:t>
            </a:r>
            <a:r>
              <a:rPr lang="it-IT" sz="1400" dirty="0">
                <a:latin typeface="Daytona" panose="020B0604030500040204" pitchFamily="34" charset="0"/>
              </a:rPr>
              <a:t> to create </a:t>
            </a:r>
            <a:r>
              <a:rPr lang="it-IT" sz="1400" dirty="0" err="1">
                <a:latin typeface="Daytona" panose="020B0604030500040204" pitchFamily="34" charset="0"/>
              </a:rPr>
              <a:t>conflicts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b="1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 err="1">
                <a:latin typeface="Daytona" panose="020B0604030500040204" pitchFamily="34" charset="0"/>
              </a:rPr>
              <a:t>Then</a:t>
            </a:r>
            <a:r>
              <a:rPr lang="it-IT" sz="1400" dirty="0">
                <a:latin typeface="Daytona" panose="020B0604030500040204" pitchFamily="34" charset="0"/>
              </a:rPr>
              <a:t>, the </a:t>
            </a:r>
            <a:r>
              <a:rPr lang="it-IT" sz="1400" b="1" dirty="0">
                <a:latin typeface="Daytona" panose="020B0604030500040204" pitchFamily="34" charset="0"/>
              </a:rPr>
              <a:t>offline </a:t>
            </a:r>
            <a:r>
              <a:rPr lang="it-IT" sz="1400" b="1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created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saved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using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server. By </a:t>
            </a:r>
            <a:r>
              <a:rPr lang="it-IT" sz="1400" dirty="0" err="1">
                <a:latin typeface="Daytona" panose="020B0604030500040204" pitchFamily="34" charset="0"/>
              </a:rPr>
              <a:t>doing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, it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b="1" dirty="0">
                <a:latin typeface="Daytona" panose="020B0604030500040204" pitchFamily="34" charset="0"/>
              </a:rPr>
              <a:t>include the </a:t>
            </a:r>
            <a:r>
              <a:rPr lang="it-IT" sz="1400" b="1" dirty="0" err="1">
                <a:latin typeface="Daytona" panose="020B0604030500040204" pitchFamily="34" charset="0"/>
              </a:rPr>
              <a:t>Rviz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node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into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file.</a:t>
            </a:r>
          </a:p>
        </p:txBody>
      </p:sp>
      <p:pic>
        <p:nvPicPr>
          <p:cNvPr id="2" name="Immagine 1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6FF89938-26C2-C177-1656-9CB0F9C6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0" y="2289201"/>
            <a:ext cx="4204252" cy="301115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A38C4A-A4BB-E513-A902-C3E5DA24FA84}"/>
              </a:ext>
            </a:extLst>
          </p:cNvPr>
          <p:cNvSpPr txBox="1"/>
          <p:nvPr/>
        </p:nvSpPr>
        <p:spPr>
          <a:xfrm>
            <a:off x="368423" y="1510107"/>
            <a:ext cx="840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b="1" dirty="0">
                <a:latin typeface="Daytona" panose="020B0604030500040204" pitchFamily="34" charset="0"/>
              </a:rPr>
              <a:t>Gazebo world </a:t>
            </a:r>
            <a:r>
              <a:rPr lang="it-IT" sz="1400" dirty="0" err="1">
                <a:latin typeface="Daytona" panose="020B0604030500040204" pitchFamily="34" charset="0"/>
              </a:rPr>
              <a:t>shown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below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saved</a:t>
            </a:r>
            <a:r>
              <a:rPr lang="it-IT" sz="1400" dirty="0">
                <a:latin typeface="Daytona" panose="020B0604030500040204" pitchFamily="34" charset="0"/>
              </a:rPr>
              <a:t> in the «world» folder of </a:t>
            </a:r>
            <a:r>
              <a:rPr lang="it-IT" sz="1400" dirty="0" err="1">
                <a:latin typeface="Daytona" panose="020B0604030500040204" pitchFamily="34" charset="0"/>
              </a:rPr>
              <a:t>my</a:t>
            </a:r>
            <a:r>
              <a:rPr lang="it-IT" sz="1400" dirty="0">
                <a:latin typeface="Daytona" panose="020B0604030500040204" pitchFamily="34" charset="0"/>
              </a:rPr>
              <a:t> package. It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created</a:t>
            </a:r>
            <a:r>
              <a:rPr lang="it-IT" sz="1400" dirty="0">
                <a:latin typeface="Daytona" panose="020B0604030500040204" pitchFamily="34" charset="0"/>
              </a:rPr>
              <a:t> in the editor </a:t>
            </a:r>
            <a:r>
              <a:rPr lang="it-IT" sz="1400" dirty="0" err="1">
                <a:latin typeface="Daytona" panose="020B0604030500040204" pitchFamily="34" charset="0"/>
              </a:rPr>
              <a:t>section</a:t>
            </a:r>
            <a:r>
              <a:rPr lang="it-IT" sz="1400" dirty="0">
                <a:latin typeface="Daytona" panose="020B0604030500040204" pitchFamily="34" charset="0"/>
              </a:rPr>
              <a:t> of Gazebo </a:t>
            </a:r>
            <a:r>
              <a:rPr lang="it-IT" sz="1400" dirty="0" err="1">
                <a:latin typeface="Daytona" panose="020B0604030500040204" pitchFamily="34" charset="0"/>
              </a:rPr>
              <a:t>using</a:t>
            </a:r>
            <a:r>
              <a:rPr lang="it-IT" sz="1400" dirty="0">
                <a:latin typeface="Daytona" panose="020B0604030500040204" pitchFamily="34" charset="0"/>
              </a:rPr>
              <a:t> a </a:t>
            </a:r>
            <a:r>
              <a:rPr lang="it-IT" sz="1400" dirty="0" err="1">
                <a:latin typeface="Daytona" panose="020B0604030500040204" pitchFamily="34" charset="0"/>
              </a:rPr>
              <a:t>suitable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planimetry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found</a:t>
            </a:r>
            <a:r>
              <a:rPr lang="it-IT" sz="1400" dirty="0">
                <a:latin typeface="Daytona" panose="020B0604030500040204" pitchFamily="34" charset="0"/>
              </a:rPr>
              <a:t> on the internet.</a:t>
            </a:r>
            <a:r>
              <a:rPr lang="it-IT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76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AEB7E0-91D9-CED4-2F54-A72108D070AE}"/>
              </a:ext>
            </a:extLst>
          </p:cNvPr>
          <p:cNvSpPr txBox="1"/>
          <p:nvPr/>
        </p:nvSpPr>
        <p:spPr>
          <a:xfrm>
            <a:off x="252599" y="971092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Robots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’ models and Gazebo world</a:t>
            </a:r>
          </a:p>
        </p:txBody>
      </p:sp>
      <p:pic>
        <p:nvPicPr>
          <p:cNvPr id="15" name="Immagine 1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B12981C0-260D-49ED-4C13-50A8C0E6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5" y="1371202"/>
            <a:ext cx="7382255" cy="1893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magine 1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2B00AEF-21BB-AFAB-3EF5-39659FCD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75" y="3448524"/>
            <a:ext cx="7382255" cy="3409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01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AEB7E0-91D9-CED4-2F54-A72108D070AE}"/>
              </a:ext>
            </a:extLst>
          </p:cNvPr>
          <p:cNvSpPr txBox="1"/>
          <p:nvPr/>
        </p:nvSpPr>
        <p:spPr>
          <a:xfrm>
            <a:off x="264791" y="1197626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Robots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’ models and Gazebo world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B4E163-0936-AEE7-A888-712C9395C9D7}"/>
              </a:ext>
            </a:extLst>
          </p:cNvPr>
          <p:cNvSpPr txBox="1"/>
          <p:nvPr/>
        </p:nvSpPr>
        <p:spPr>
          <a:xfrm>
            <a:off x="264791" y="2007571"/>
            <a:ext cx="798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>
                <a:latin typeface="Daytona" panose="020B0604030500040204" pitchFamily="34" charset="0"/>
              </a:rPr>
              <a:t>Employing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different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namespaces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mandatory</a:t>
            </a:r>
            <a:r>
              <a:rPr lang="it-IT" sz="1400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not</a:t>
            </a:r>
            <a:r>
              <a:rPr lang="it-IT" sz="1400" dirty="0">
                <a:latin typeface="Daytona" panose="020B0604030500040204" pitchFamily="34" charset="0"/>
              </a:rPr>
              <a:t> to create </a:t>
            </a:r>
            <a:r>
              <a:rPr lang="it-IT" sz="1400" dirty="0" err="1">
                <a:latin typeface="Daytona" panose="020B0604030500040204" pitchFamily="34" charset="0"/>
              </a:rPr>
              <a:t>conflicts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between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robot_state_publishers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sensors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topics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  <p:pic>
        <p:nvPicPr>
          <p:cNvPr id="5" name="Immagine 4" descr="Immagine che contiene testo, Carattere, schermata, calligrafia&#10;&#10;Descrizione generata automaticamente">
            <a:extLst>
              <a:ext uri="{FF2B5EF4-FFF2-40B4-BE49-F238E27FC236}">
                <a16:creationId xmlns:a16="http://schemas.microsoft.com/office/drawing/2014/main" id="{D5EB63CB-C010-38FA-8C15-E6BD43D7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3" y="2821879"/>
            <a:ext cx="56483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B4C5FA-799A-CDEC-2AE0-FFBC4DA3928D}"/>
              </a:ext>
            </a:extLst>
          </p:cNvPr>
          <p:cNvSpPr txBox="1"/>
          <p:nvPr/>
        </p:nvSpPr>
        <p:spPr>
          <a:xfrm>
            <a:off x="368423" y="118543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Sensors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D44B81-2B5D-EF51-2C95-C4E415752F67}"/>
              </a:ext>
            </a:extLst>
          </p:cNvPr>
          <p:cNvSpPr txBox="1"/>
          <p:nvPr/>
        </p:nvSpPr>
        <p:spPr>
          <a:xfrm>
            <a:off x="368423" y="1733384"/>
            <a:ext cx="82786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>
                <a:latin typeface="Daytona" panose="020B0604030500040204" pitchFamily="34" charset="0"/>
              </a:rPr>
              <a:t>Before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creating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then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saving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sensors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needed</a:t>
            </a:r>
            <a:r>
              <a:rPr lang="it-IT" sz="1400" dirty="0">
                <a:latin typeface="Daytona" panose="020B0604030500040204" pitchFamily="34" charset="0"/>
              </a:rPr>
              <a:t> to be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 (it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done</a:t>
            </a:r>
            <a:r>
              <a:rPr lang="it-IT" sz="1400" dirty="0">
                <a:latin typeface="Daytona" panose="020B0604030500040204" pitchFamily="34" charset="0"/>
              </a:rPr>
              <a:t> for </a:t>
            </a:r>
            <a:r>
              <a:rPr lang="it-IT" sz="1400" dirty="0" err="1">
                <a:latin typeface="Daytona" panose="020B0604030500040204" pitchFamily="34" charset="0"/>
              </a:rPr>
              <a:t>both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robots</a:t>
            </a:r>
            <a:r>
              <a:rPr lang="it-IT" sz="1400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phase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even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if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only</a:t>
            </a:r>
            <a:r>
              <a:rPr lang="it-IT" sz="1400" dirty="0">
                <a:latin typeface="Daytona" panose="020B0604030500040204" pitchFamily="34" charset="0"/>
              </a:rPr>
              <a:t> the lidar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necessary</a:t>
            </a:r>
            <a:r>
              <a:rPr lang="it-IT" sz="1400" dirty="0">
                <a:latin typeface="Daytona" panose="020B0604030500040204" pitchFamily="34" charset="0"/>
              </a:rPr>
              <a:t> for the mapping).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1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adding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>
                <a:latin typeface="Daytona" panose="020B0604030500040204" pitchFamily="34" charset="0"/>
              </a:rPr>
              <a:t>lidar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b="1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since</a:t>
            </a:r>
            <a:r>
              <a:rPr lang="it-IT" sz="1400" dirty="0">
                <a:latin typeface="Daytona" panose="020B0604030500040204" pitchFamily="34" charset="0"/>
              </a:rPr>
              <a:t> it must be </a:t>
            </a:r>
            <a:r>
              <a:rPr lang="it-IT" sz="1400" dirty="0" err="1">
                <a:latin typeface="Daytona" panose="020B0604030500040204" pitchFamily="34" charset="0"/>
              </a:rPr>
              <a:t>able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detect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obstacles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evaluate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their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distance</a:t>
            </a:r>
            <a:r>
              <a:rPr lang="it-IT" sz="1400" dirty="0">
                <a:latin typeface="Daytona" panose="020B0604030500040204" pitchFamily="34" charset="0"/>
              </a:rPr>
              <a:t> from the </a:t>
            </a:r>
            <a:r>
              <a:rPr lang="it-IT" sz="1400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itself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2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adding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>
                <a:latin typeface="Daytona" panose="020B0604030500040204" pitchFamily="34" charset="0"/>
              </a:rPr>
              <a:t>camera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b="1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since</a:t>
            </a:r>
            <a:r>
              <a:rPr lang="it-IT" sz="1400" dirty="0">
                <a:latin typeface="Daytona" panose="020B0604030500040204" pitchFamily="34" charset="0"/>
              </a:rPr>
              <a:t> for the </a:t>
            </a:r>
            <a:r>
              <a:rPr lang="it-IT" sz="1400" dirty="0" err="1">
                <a:latin typeface="Daytona" panose="020B0604030500040204" pitchFamily="34" charset="0"/>
              </a:rPr>
              <a:t>purpose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projects it must be </a:t>
            </a:r>
            <a:r>
              <a:rPr lang="it-IT" sz="1400" dirty="0" err="1">
                <a:latin typeface="Daytona" panose="020B0604030500040204" pitchFamily="34" charset="0"/>
              </a:rPr>
              <a:t>able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detect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fiducial</a:t>
            </a:r>
            <a:r>
              <a:rPr lang="it-IT" sz="1400" dirty="0">
                <a:latin typeface="Daytona" panose="020B0604030500040204" pitchFamily="34" charset="0"/>
              </a:rPr>
              <a:t> markers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on the </a:t>
            </a:r>
            <a:r>
              <a:rPr lang="it-IT" sz="1400" dirty="0" err="1">
                <a:latin typeface="Daytona" panose="020B0604030500040204" pitchFamily="34" charset="0"/>
              </a:rPr>
              <a:t>walls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3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adding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>
                <a:latin typeface="Daytona" panose="020B0604030500040204" pitchFamily="34" charset="0"/>
              </a:rPr>
              <a:t>camera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b="1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since</a:t>
            </a:r>
            <a:r>
              <a:rPr lang="it-IT" sz="1400" dirty="0">
                <a:latin typeface="Daytona" panose="020B0604030500040204" pitchFamily="34" charset="0"/>
              </a:rPr>
              <a:t> it must be </a:t>
            </a:r>
            <a:r>
              <a:rPr lang="it-IT" sz="1400" dirty="0" err="1">
                <a:latin typeface="Daytona" panose="020B0604030500040204" pitchFamily="34" charset="0"/>
              </a:rPr>
              <a:t>able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detect</a:t>
            </a:r>
            <a:r>
              <a:rPr lang="it-IT" sz="1400" dirty="0">
                <a:latin typeface="Daytona" panose="020B0604030500040204" pitchFamily="34" charset="0"/>
              </a:rPr>
              <a:t> the marker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on the </a:t>
            </a:r>
            <a:r>
              <a:rPr lang="it-IT" sz="1400" dirty="0" err="1">
                <a:latin typeface="Daytona" panose="020B0604030500040204" pitchFamily="34" charset="0"/>
              </a:rPr>
              <a:t>floor</a:t>
            </a:r>
            <a:r>
              <a:rPr lang="it-IT" sz="1400" dirty="0">
                <a:latin typeface="Daytona" panose="020B0604030500040204" pitchFamily="34" charset="0"/>
              </a:rPr>
              <a:t> in close </a:t>
            </a:r>
            <a:r>
              <a:rPr lang="it-IT" sz="1400" dirty="0" err="1">
                <a:latin typeface="Daytona" panose="020B0604030500040204" pitchFamily="34" charset="0"/>
              </a:rPr>
              <a:t>proximity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3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B4C5FA-799A-CDEC-2AE0-FFBC4DA3928D}"/>
              </a:ext>
            </a:extLst>
          </p:cNvPr>
          <p:cNvSpPr txBox="1"/>
          <p:nvPr/>
        </p:nvSpPr>
        <p:spPr>
          <a:xfrm>
            <a:off x="104461" y="981723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Sensors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(turtlebot3)</a:t>
            </a:r>
          </a:p>
        </p:txBody>
      </p:sp>
      <p:pic>
        <p:nvPicPr>
          <p:cNvPr id="6" name="Immagine 5" descr="Immagine che contiene testo, Carattere, bianco&#10;&#10;Descrizione generata automaticamente">
            <a:extLst>
              <a:ext uri="{FF2B5EF4-FFF2-40B4-BE49-F238E27FC236}">
                <a16:creationId xmlns:a16="http://schemas.microsoft.com/office/drawing/2014/main" id="{7A9044DF-03F7-AC17-9D89-0EF7C38D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7" y="1575765"/>
            <a:ext cx="3419475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18EF5C0-D3BA-E64E-8127-8F0CEE418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97" y="2208878"/>
            <a:ext cx="7248525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318CD1D2-049B-08FC-85A8-16A272593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97" y="3330209"/>
            <a:ext cx="356235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7865E4-21B4-5F9F-1EBB-E98AC9AAA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97" y="3963322"/>
            <a:ext cx="5943600" cy="2419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72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4A4ABF4269B9B4DBD863524808C1B1E" ma:contentTypeVersion="12" ma:contentTypeDescription="Creare un nuovo documento." ma:contentTypeScope="" ma:versionID="82412e4d7feaa2c54e27b9697fb52253">
  <xsd:schema xmlns:xsd="http://www.w3.org/2001/XMLSchema" xmlns:xs="http://www.w3.org/2001/XMLSchema" xmlns:p="http://schemas.microsoft.com/office/2006/metadata/properties" xmlns:ns2="22f1f826-7d51-42e9-b54d-6b44c14cb695" xmlns:ns3="a6d920ce-2d39-4518-862a-21a4ab943b96" targetNamespace="http://schemas.microsoft.com/office/2006/metadata/properties" ma:root="true" ma:fieldsID="0e815a64a3a7fee375369a177c6a437c" ns2:_="" ns3:_="">
    <xsd:import namespace="22f1f826-7d51-42e9-b54d-6b44c14cb695"/>
    <xsd:import namespace="a6d920ce-2d39-4518-862a-21a4ab943b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1f826-7d51-42e9-b54d-6b44c14cb6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Tag immagine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d920ce-2d39-4518-862a-21a4ab943b96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72e64c16-7b46-4921-a000-0651c77c859f}" ma:internalName="TaxCatchAll" ma:showField="CatchAllData" ma:web="a6d920ce-2d39-4518-862a-21a4ab943b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DABD1B9-3C93-4CAB-8641-6C26A33B3684}"/>
</file>

<file path=customXml/itemProps2.xml><?xml version="1.0" encoding="utf-8"?>
<ds:datastoreItem xmlns:ds="http://schemas.openxmlformats.org/officeDocument/2006/customXml" ds:itemID="{9818648E-C4FD-4DDE-B555-801D6838A0BF}"/>
</file>

<file path=docProps/app.xml><?xml version="1.0" encoding="utf-8"?>
<Properties xmlns="http://schemas.openxmlformats.org/officeDocument/2006/extended-properties" xmlns:vt="http://schemas.openxmlformats.org/officeDocument/2006/docPropsVTypes">
  <TotalTime>7296</TotalTime>
  <Words>1588</Words>
  <Application>Microsoft Office PowerPoint</Application>
  <PresentationFormat>Presentazione su schermo (4:3)</PresentationFormat>
  <Paragraphs>132</Paragraphs>
  <Slides>26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Daytona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MIRYAM PIROZZI</cp:lastModifiedBy>
  <cp:revision>352</cp:revision>
  <dcterms:created xsi:type="dcterms:W3CDTF">2013-09-05T14:27:33Z</dcterms:created>
  <dcterms:modified xsi:type="dcterms:W3CDTF">2023-10-27T13:21:07Z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2023-10-18T10:33:36Z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207520cf-35da-47cf-a116-67cd2d3965fa</vt:lpwstr>
  </property>
  <property fmtid="{D5CDD505-2E9C-101B-9397-08002B2CF9AE}" pid="8" name="MSIP_Label_2ad0b24d-6422-44b0-b3de-abb3a9e8c81a_ContentBits">
    <vt:lpwstr>0</vt:lpwstr>
  </property>
</Properties>
</file>